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2"/>
  </p:notesMasterIdLst>
  <p:handoutMasterIdLst>
    <p:handoutMasterId r:id="rId33"/>
  </p:handoutMasterIdLst>
  <p:sldIdLst>
    <p:sldId id="411" r:id="rId2"/>
    <p:sldId id="1295" r:id="rId3"/>
    <p:sldId id="1293" r:id="rId4"/>
    <p:sldId id="1292" r:id="rId5"/>
    <p:sldId id="1264" r:id="rId6"/>
    <p:sldId id="1227" r:id="rId7"/>
    <p:sldId id="1162" r:id="rId8"/>
    <p:sldId id="1267" r:id="rId9"/>
    <p:sldId id="1297" r:id="rId10"/>
    <p:sldId id="1298" r:id="rId11"/>
    <p:sldId id="1150" r:id="rId12"/>
    <p:sldId id="972" r:id="rId13"/>
    <p:sldId id="1303" r:id="rId14"/>
    <p:sldId id="1272" r:id="rId15"/>
    <p:sldId id="973" r:id="rId16"/>
    <p:sldId id="1277" r:id="rId17"/>
    <p:sldId id="1278" r:id="rId18"/>
    <p:sldId id="1276" r:id="rId19"/>
    <p:sldId id="1228" r:id="rId20"/>
    <p:sldId id="1275" r:id="rId21"/>
    <p:sldId id="1285" r:id="rId22"/>
    <p:sldId id="1265" r:id="rId23"/>
    <p:sldId id="1286" r:id="rId24"/>
    <p:sldId id="1300" r:id="rId25"/>
    <p:sldId id="1287" r:id="rId26"/>
    <p:sldId id="1274" r:id="rId27"/>
    <p:sldId id="1302" r:id="rId28"/>
    <p:sldId id="1282" r:id="rId29"/>
    <p:sldId id="1283" r:id="rId30"/>
    <p:sldId id="1299" r:id="rId31"/>
  </p:sldIdLst>
  <p:sldSz cx="9144000" cy="6858000" type="screen4x3"/>
  <p:notesSz cx="6985000" cy="9271000"/>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4">
          <p15:clr>
            <a:srgbClr val="A4A3A4"/>
          </p15:clr>
        </p15:guide>
        <p15:guide id="3" orient="horz" pos="4176">
          <p15:clr>
            <a:srgbClr val="A4A3A4"/>
          </p15:clr>
        </p15:guide>
        <p15:guide id="4" pos="2892">
          <p15:clr>
            <a:srgbClr val="A4A3A4"/>
          </p15:clr>
        </p15:guide>
        <p15:guide id="5" pos="144">
          <p15:clr>
            <a:srgbClr val="A4A3A4"/>
          </p15:clr>
        </p15:guide>
        <p15:guide id="6" pos="5616">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2700"/>
    <a:srgbClr val="F87B1E"/>
    <a:srgbClr val="FF3300"/>
    <a:srgbClr val="000066"/>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5" autoAdjust="0"/>
    <p:restoredTop sz="87225" autoAdjust="0"/>
  </p:normalViewPr>
  <p:slideViewPr>
    <p:cSldViewPr snapToGrid="0" snapToObjects="1">
      <p:cViewPr varScale="1">
        <p:scale>
          <a:sx n="65" d="100"/>
          <a:sy n="65" d="100"/>
        </p:scale>
        <p:origin x="1620" y="66"/>
      </p:cViewPr>
      <p:guideLst>
        <p:guide orient="horz" pos="2160"/>
        <p:guide orient="horz" pos="144"/>
        <p:guide orient="horz" pos="4176"/>
        <p:guide pos="2892"/>
        <p:guide pos="144"/>
        <p:guide pos="5616"/>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snapToGrid="0" snapToObjects="1">
      <p:cViewPr varScale="1">
        <p:scale>
          <a:sx n="73" d="100"/>
          <a:sy n="73" d="100"/>
        </p:scale>
        <p:origin x="3144" y="6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5C400-745A-4888-9284-AF4E2DCE49BD}" type="doc">
      <dgm:prSet loTypeId="urn:microsoft.com/office/officeart/2005/8/layout/chevron1" loCatId="process" qsTypeId="urn:microsoft.com/office/officeart/2005/8/quickstyle/simple1" qsCatId="simple" csTypeId="urn:microsoft.com/office/officeart/2005/8/colors/accent1_2" csCatId="accent1" phldr="1"/>
      <dgm:spPr/>
    </dgm:pt>
    <dgm:pt modelId="{11827C4E-AA67-4596-B563-580F608BDC76}">
      <dgm:prSet phldrT="[Text]"/>
      <dgm:spPr/>
      <dgm:t>
        <a:bodyPr/>
        <a:lstStyle/>
        <a:p>
          <a:r>
            <a:rPr lang="en-US" smtClean="0"/>
            <a:t>Operation</a:t>
          </a:r>
          <a:endParaRPr lang="en-US" dirty="0"/>
        </a:p>
      </dgm:t>
    </dgm:pt>
    <dgm:pt modelId="{AC6D73FE-8BFD-4EFC-86A8-6A804B8246A6}" type="parTrans" cxnId="{4F975CB8-7ACE-49B9-BA88-ED8ADA327BA3}">
      <dgm:prSet/>
      <dgm:spPr/>
      <dgm:t>
        <a:bodyPr/>
        <a:lstStyle/>
        <a:p>
          <a:endParaRPr lang="en-US"/>
        </a:p>
      </dgm:t>
    </dgm:pt>
    <dgm:pt modelId="{26BA6798-89B5-483A-A3C2-5A1C706170AA}" type="sibTrans" cxnId="{4F975CB8-7ACE-49B9-BA88-ED8ADA327BA3}">
      <dgm:prSet/>
      <dgm:spPr/>
      <dgm:t>
        <a:bodyPr/>
        <a:lstStyle/>
        <a:p>
          <a:endParaRPr lang="en-US"/>
        </a:p>
      </dgm:t>
    </dgm:pt>
    <dgm:pt modelId="{285C58A7-370D-4A00-8054-4F2CA98B0816}">
      <dgm:prSet phldrT="[Text]"/>
      <dgm:spPr>
        <a:solidFill>
          <a:schemeClr val="accent1">
            <a:lumMod val="50000"/>
          </a:schemeClr>
        </a:solidFill>
      </dgm:spPr>
      <dgm:t>
        <a:bodyPr/>
        <a:lstStyle/>
        <a:p>
          <a:r>
            <a:rPr lang="en-US" dirty="0" smtClean="0"/>
            <a:t>Single Line</a:t>
          </a:r>
          <a:endParaRPr lang="en-US" dirty="0"/>
        </a:p>
      </dgm:t>
    </dgm:pt>
    <dgm:pt modelId="{61AEBD24-4CB8-4037-B626-FAD33B120FFE}" type="parTrans" cxnId="{89987309-2F71-4466-B744-5B64FB0D927F}">
      <dgm:prSet/>
      <dgm:spPr/>
      <dgm:t>
        <a:bodyPr/>
        <a:lstStyle/>
        <a:p>
          <a:endParaRPr lang="en-US"/>
        </a:p>
      </dgm:t>
    </dgm:pt>
    <dgm:pt modelId="{A007E9B7-50A2-48B6-B6B7-A6EFDFBAB504}" type="sibTrans" cxnId="{89987309-2F71-4466-B744-5B64FB0D927F}">
      <dgm:prSet/>
      <dgm:spPr/>
      <dgm:t>
        <a:bodyPr/>
        <a:lstStyle/>
        <a:p>
          <a:endParaRPr lang="en-US"/>
        </a:p>
      </dgm:t>
    </dgm:pt>
    <dgm:pt modelId="{486EB280-6DB9-4F57-9C44-A0201A0D0FB3}">
      <dgm:prSet phldrT="[Text]"/>
      <dgm:spPr/>
      <dgm:t>
        <a:bodyPr/>
        <a:lstStyle/>
        <a:p>
          <a:r>
            <a:rPr lang="en-US" dirty="0" smtClean="0"/>
            <a:t>Controls</a:t>
          </a:r>
          <a:endParaRPr lang="en-US" dirty="0"/>
        </a:p>
      </dgm:t>
    </dgm:pt>
    <dgm:pt modelId="{70CE880B-594D-4139-9C23-A8F5F05CF267}" type="parTrans" cxnId="{1FCBE7C4-FFF8-4DC6-B981-43929D14892C}">
      <dgm:prSet/>
      <dgm:spPr/>
      <dgm:t>
        <a:bodyPr/>
        <a:lstStyle/>
        <a:p>
          <a:endParaRPr lang="en-US"/>
        </a:p>
      </dgm:t>
    </dgm:pt>
    <dgm:pt modelId="{551E4AF2-1ADC-4C6F-8285-A8C3011A3F12}" type="sibTrans" cxnId="{1FCBE7C4-FFF8-4DC6-B981-43929D14892C}">
      <dgm:prSet/>
      <dgm:spPr/>
      <dgm:t>
        <a:bodyPr/>
        <a:lstStyle/>
        <a:p>
          <a:endParaRPr lang="en-US"/>
        </a:p>
      </dgm:t>
    </dgm:pt>
    <dgm:pt modelId="{ADD88DB4-BE68-46AA-A41F-30A29F9559F5}">
      <dgm:prSet/>
      <dgm:spPr/>
      <dgm:t>
        <a:bodyPr/>
        <a:lstStyle/>
        <a:p>
          <a:r>
            <a:rPr lang="en-US" smtClean="0"/>
            <a:t>Enclosure</a:t>
          </a:r>
          <a:endParaRPr lang="en-US" dirty="0"/>
        </a:p>
      </dgm:t>
    </dgm:pt>
    <dgm:pt modelId="{A30944A2-4AF0-43FA-A492-8E1F468082D1}" type="parTrans" cxnId="{BAEDEA2A-B5A6-4E25-B91A-EF89534ECBEF}">
      <dgm:prSet/>
      <dgm:spPr/>
      <dgm:t>
        <a:bodyPr/>
        <a:lstStyle/>
        <a:p>
          <a:endParaRPr lang="en-US"/>
        </a:p>
      </dgm:t>
    </dgm:pt>
    <dgm:pt modelId="{85BFD016-D90A-4E07-A733-284ED79495BA}" type="sibTrans" cxnId="{BAEDEA2A-B5A6-4E25-B91A-EF89534ECBEF}">
      <dgm:prSet/>
      <dgm:spPr/>
      <dgm:t>
        <a:bodyPr/>
        <a:lstStyle/>
        <a:p>
          <a:endParaRPr lang="en-US"/>
        </a:p>
      </dgm:t>
    </dgm:pt>
    <dgm:pt modelId="{1A4C2D47-93AC-4A1F-87EA-98C65AD33960}" type="pres">
      <dgm:prSet presAssocID="{5765C400-745A-4888-9284-AF4E2DCE49BD}" presName="Name0" presStyleCnt="0">
        <dgm:presLayoutVars>
          <dgm:dir/>
          <dgm:animLvl val="lvl"/>
          <dgm:resizeHandles val="exact"/>
        </dgm:presLayoutVars>
      </dgm:prSet>
      <dgm:spPr/>
    </dgm:pt>
    <dgm:pt modelId="{B2E33900-EC62-4E05-AA24-CD8BC4A5392A}" type="pres">
      <dgm:prSet presAssocID="{11827C4E-AA67-4596-B563-580F608BDC76}" presName="parTxOnly" presStyleLbl="node1" presStyleIdx="0" presStyleCnt="4" custLinFactX="80385" custLinFactNeighborX="100000" custLinFactNeighborY="3693">
        <dgm:presLayoutVars>
          <dgm:chMax val="0"/>
          <dgm:chPref val="0"/>
          <dgm:bulletEnabled val="1"/>
        </dgm:presLayoutVars>
      </dgm:prSet>
      <dgm:spPr/>
      <dgm:t>
        <a:bodyPr/>
        <a:lstStyle/>
        <a:p>
          <a:endParaRPr lang="en-US"/>
        </a:p>
      </dgm:t>
    </dgm:pt>
    <dgm:pt modelId="{46864030-194A-42B8-9C97-FF99CB124A84}" type="pres">
      <dgm:prSet presAssocID="{26BA6798-89B5-483A-A3C2-5A1C706170AA}" presName="parTxOnlySpace" presStyleCnt="0"/>
      <dgm:spPr/>
    </dgm:pt>
    <dgm:pt modelId="{FAD86EC6-F59A-4F50-9D17-91BB7D4208A0}" type="pres">
      <dgm:prSet presAssocID="{285C58A7-370D-4A00-8054-4F2CA98B0816}" presName="parTxOnly" presStyleLbl="node1" presStyleIdx="1" presStyleCnt="4" custLinFactX="-80172" custLinFactNeighborX="-100000" custLinFactNeighborY="5185">
        <dgm:presLayoutVars>
          <dgm:chMax val="0"/>
          <dgm:chPref val="0"/>
          <dgm:bulletEnabled val="1"/>
        </dgm:presLayoutVars>
      </dgm:prSet>
      <dgm:spPr/>
      <dgm:t>
        <a:bodyPr/>
        <a:lstStyle/>
        <a:p>
          <a:endParaRPr lang="en-US"/>
        </a:p>
      </dgm:t>
    </dgm:pt>
    <dgm:pt modelId="{F57D48BB-EBFB-4540-917C-A20AADDE0113}" type="pres">
      <dgm:prSet presAssocID="{A007E9B7-50A2-48B6-B6B7-A6EFDFBAB504}" presName="parTxOnlySpace" presStyleCnt="0"/>
      <dgm:spPr/>
    </dgm:pt>
    <dgm:pt modelId="{513F3542-FFF9-4471-B7B4-857274D8D0E4}" type="pres">
      <dgm:prSet presAssocID="{486EB280-6DB9-4F57-9C44-A0201A0D0FB3}" presName="parTxOnly" presStyleLbl="node1" presStyleIdx="2" presStyleCnt="4">
        <dgm:presLayoutVars>
          <dgm:chMax val="0"/>
          <dgm:chPref val="0"/>
          <dgm:bulletEnabled val="1"/>
        </dgm:presLayoutVars>
      </dgm:prSet>
      <dgm:spPr/>
      <dgm:t>
        <a:bodyPr/>
        <a:lstStyle/>
        <a:p>
          <a:endParaRPr lang="en-US"/>
        </a:p>
      </dgm:t>
    </dgm:pt>
    <dgm:pt modelId="{0C2AE753-0A1F-4EC2-9773-911B674C974F}" type="pres">
      <dgm:prSet presAssocID="{551E4AF2-1ADC-4C6F-8285-A8C3011A3F12}" presName="parTxOnlySpace" presStyleCnt="0"/>
      <dgm:spPr/>
    </dgm:pt>
    <dgm:pt modelId="{BC003112-F40C-4CD6-9A57-45B46CB9C058}" type="pres">
      <dgm:prSet presAssocID="{ADD88DB4-BE68-46AA-A41F-30A29F9559F5}" presName="parTxOnly" presStyleLbl="node1" presStyleIdx="3" presStyleCnt="4">
        <dgm:presLayoutVars>
          <dgm:chMax val="0"/>
          <dgm:chPref val="0"/>
          <dgm:bulletEnabled val="1"/>
        </dgm:presLayoutVars>
      </dgm:prSet>
      <dgm:spPr/>
      <dgm:t>
        <a:bodyPr/>
        <a:lstStyle/>
        <a:p>
          <a:endParaRPr lang="en-US"/>
        </a:p>
      </dgm:t>
    </dgm:pt>
  </dgm:ptLst>
  <dgm:cxnLst>
    <dgm:cxn modelId="{601E9635-936E-4E37-AFFB-2E87D5C8A993}" type="presOf" srcId="{285C58A7-370D-4A00-8054-4F2CA98B0816}" destId="{FAD86EC6-F59A-4F50-9D17-91BB7D4208A0}" srcOrd="0" destOrd="0" presId="urn:microsoft.com/office/officeart/2005/8/layout/chevron1"/>
    <dgm:cxn modelId="{4F975CB8-7ACE-49B9-BA88-ED8ADA327BA3}" srcId="{5765C400-745A-4888-9284-AF4E2DCE49BD}" destId="{11827C4E-AA67-4596-B563-580F608BDC76}" srcOrd="0" destOrd="0" parTransId="{AC6D73FE-8BFD-4EFC-86A8-6A804B8246A6}" sibTransId="{26BA6798-89B5-483A-A3C2-5A1C706170AA}"/>
    <dgm:cxn modelId="{4DC41696-D379-4B5B-A486-F4FBBFE8F445}" type="presOf" srcId="{ADD88DB4-BE68-46AA-A41F-30A29F9559F5}" destId="{BC003112-F40C-4CD6-9A57-45B46CB9C058}" srcOrd="0" destOrd="0" presId="urn:microsoft.com/office/officeart/2005/8/layout/chevron1"/>
    <dgm:cxn modelId="{E153F884-0937-4C32-B247-117AD5C36CF8}" type="presOf" srcId="{5765C400-745A-4888-9284-AF4E2DCE49BD}" destId="{1A4C2D47-93AC-4A1F-87EA-98C65AD33960}" srcOrd="0" destOrd="0" presId="urn:microsoft.com/office/officeart/2005/8/layout/chevron1"/>
    <dgm:cxn modelId="{89987309-2F71-4466-B744-5B64FB0D927F}" srcId="{5765C400-745A-4888-9284-AF4E2DCE49BD}" destId="{285C58A7-370D-4A00-8054-4F2CA98B0816}" srcOrd="1" destOrd="0" parTransId="{61AEBD24-4CB8-4037-B626-FAD33B120FFE}" sibTransId="{A007E9B7-50A2-48B6-B6B7-A6EFDFBAB504}"/>
    <dgm:cxn modelId="{BAEDEA2A-B5A6-4E25-B91A-EF89534ECBEF}" srcId="{5765C400-745A-4888-9284-AF4E2DCE49BD}" destId="{ADD88DB4-BE68-46AA-A41F-30A29F9559F5}" srcOrd="3" destOrd="0" parTransId="{A30944A2-4AF0-43FA-A492-8E1F468082D1}" sibTransId="{85BFD016-D90A-4E07-A733-284ED79495BA}"/>
    <dgm:cxn modelId="{8C8C6695-E553-4C0B-AB36-FCAE1A7F9E86}" type="presOf" srcId="{11827C4E-AA67-4596-B563-580F608BDC76}" destId="{B2E33900-EC62-4E05-AA24-CD8BC4A5392A}" srcOrd="0" destOrd="0" presId="urn:microsoft.com/office/officeart/2005/8/layout/chevron1"/>
    <dgm:cxn modelId="{0921BE0E-70A2-4E15-91ED-84A32E01A952}" type="presOf" srcId="{486EB280-6DB9-4F57-9C44-A0201A0D0FB3}" destId="{513F3542-FFF9-4471-B7B4-857274D8D0E4}" srcOrd="0" destOrd="0" presId="urn:microsoft.com/office/officeart/2005/8/layout/chevron1"/>
    <dgm:cxn modelId="{1FCBE7C4-FFF8-4DC6-B981-43929D14892C}" srcId="{5765C400-745A-4888-9284-AF4E2DCE49BD}" destId="{486EB280-6DB9-4F57-9C44-A0201A0D0FB3}" srcOrd="2" destOrd="0" parTransId="{70CE880B-594D-4139-9C23-A8F5F05CF267}" sibTransId="{551E4AF2-1ADC-4C6F-8285-A8C3011A3F12}"/>
    <dgm:cxn modelId="{F8C39B5F-F2A4-4709-8AF2-0DE0C3137787}" type="presParOf" srcId="{1A4C2D47-93AC-4A1F-87EA-98C65AD33960}" destId="{B2E33900-EC62-4E05-AA24-CD8BC4A5392A}" srcOrd="0" destOrd="0" presId="urn:microsoft.com/office/officeart/2005/8/layout/chevron1"/>
    <dgm:cxn modelId="{53E6539F-3033-4FE2-8A6A-22011BB14728}" type="presParOf" srcId="{1A4C2D47-93AC-4A1F-87EA-98C65AD33960}" destId="{46864030-194A-42B8-9C97-FF99CB124A84}" srcOrd="1" destOrd="0" presId="urn:microsoft.com/office/officeart/2005/8/layout/chevron1"/>
    <dgm:cxn modelId="{1A637D3E-023B-4E9C-82BE-B0BF1A446D6E}" type="presParOf" srcId="{1A4C2D47-93AC-4A1F-87EA-98C65AD33960}" destId="{FAD86EC6-F59A-4F50-9D17-91BB7D4208A0}" srcOrd="2" destOrd="0" presId="urn:microsoft.com/office/officeart/2005/8/layout/chevron1"/>
    <dgm:cxn modelId="{4E8093F4-B351-4CE0-897D-7FB1A3EC24FA}" type="presParOf" srcId="{1A4C2D47-93AC-4A1F-87EA-98C65AD33960}" destId="{F57D48BB-EBFB-4540-917C-A20AADDE0113}" srcOrd="3" destOrd="0" presId="urn:microsoft.com/office/officeart/2005/8/layout/chevron1"/>
    <dgm:cxn modelId="{741CB87E-D906-4E54-8EDB-93960E8C1ED9}" type="presParOf" srcId="{1A4C2D47-93AC-4A1F-87EA-98C65AD33960}" destId="{513F3542-FFF9-4471-B7B4-857274D8D0E4}" srcOrd="4" destOrd="0" presId="urn:microsoft.com/office/officeart/2005/8/layout/chevron1"/>
    <dgm:cxn modelId="{B4CF5AE6-047B-45C0-9675-2D64A2138106}" type="presParOf" srcId="{1A4C2D47-93AC-4A1F-87EA-98C65AD33960}" destId="{0C2AE753-0A1F-4EC2-9773-911B674C974F}" srcOrd="5" destOrd="0" presId="urn:microsoft.com/office/officeart/2005/8/layout/chevron1"/>
    <dgm:cxn modelId="{BEC5846A-4E64-4C38-87CF-658A98D050C7}" type="presParOf" srcId="{1A4C2D47-93AC-4A1F-87EA-98C65AD33960}" destId="{BC003112-F40C-4CD6-9A57-45B46CB9C05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5C400-745A-4888-9284-AF4E2DCE49BD}" type="doc">
      <dgm:prSet loTypeId="urn:microsoft.com/office/officeart/2005/8/layout/chevron1" loCatId="process" qsTypeId="urn:microsoft.com/office/officeart/2005/8/quickstyle/simple1" qsCatId="simple" csTypeId="urn:microsoft.com/office/officeart/2005/8/colors/accent1_2" csCatId="accent1" phldr="1"/>
      <dgm:spPr/>
    </dgm:pt>
    <dgm:pt modelId="{11827C4E-AA67-4596-B563-580F608BDC76}">
      <dgm:prSet phldrT="[Text]"/>
      <dgm:spPr>
        <a:solidFill>
          <a:schemeClr val="accent1">
            <a:lumMod val="50000"/>
          </a:schemeClr>
        </a:solidFill>
      </dgm:spPr>
      <dgm:t>
        <a:bodyPr/>
        <a:lstStyle/>
        <a:p>
          <a:r>
            <a:rPr lang="en-US" smtClean="0"/>
            <a:t>Operation</a:t>
          </a:r>
          <a:endParaRPr lang="en-US" dirty="0"/>
        </a:p>
      </dgm:t>
    </dgm:pt>
    <dgm:pt modelId="{AC6D73FE-8BFD-4EFC-86A8-6A804B8246A6}" type="parTrans" cxnId="{4F975CB8-7ACE-49B9-BA88-ED8ADA327BA3}">
      <dgm:prSet/>
      <dgm:spPr/>
      <dgm:t>
        <a:bodyPr/>
        <a:lstStyle/>
        <a:p>
          <a:endParaRPr lang="en-US"/>
        </a:p>
      </dgm:t>
    </dgm:pt>
    <dgm:pt modelId="{26BA6798-89B5-483A-A3C2-5A1C706170AA}" type="sibTrans" cxnId="{4F975CB8-7ACE-49B9-BA88-ED8ADA327BA3}">
      <dgm:prSet/>
      <dgm:spPr/>
      <dgm:t>
        <a:bodyPr/>
        <a:lstStyle/>
        <a:p>
          <a:endParaRPr lang="en-US"/>
        </a:p>
      </dgm:t>
    </dgm:pt>
    <dgm:pt modelId="{285C58A7-370D-4A00-8054-4F2CA98B0816}">
      <dgm:prSet phldrT="[Text]"/>
      <dgm:spPr>
        <a:solidFill>
          <a:schemeClr val="accent1"/>
        </a:solidFill>
      </dgm:spPr>
      <dgm:t>
        <a:bodyPr/>
        <a:lstStyle/>
        <a:p>
          <a:r>
            <a:rPr lang="en-US" dirty="0" smtClean="0"/>
            <a:t>Single Line</a:t>
          </a:r>
          <a:endParaRPr lang="en-US" dirty="0"/>
        </a:p>
      </dgm:t>
    </dgm:pt>
    <dgm:pt modelId="{61AEBD24-4CB8-4037-B626-FAD33B120FFE}" type="parTrans" cxnId="{89987309-2F71-4466-B744-5B64FB0D927F}">
      <dgm:prSet/>
      <dgm:spPr/>
      <dgm:t>
        <a:bodyPr/>
        <a:lstStyle/>
        <a:p>
          <a:endParaRPr lang="en-US"/>
        </a:p>
      </dgm:t>
    </dgm:pt>
    <dgm:pt modelId="{A007E9B7-50A2-48B6-B6B7-A6EFDFBAB504}" type="sibTrans" cxnId="{89987309-2F71-4466-B744-5B64FB0D927F}">
      <dgm:prSet/>
      <dgm:spPr/>
      <dgm:t>
        <a:bodyPr/>
        <a:lstStyle/>
        <a:p>
          <a:endParaRPr lang="en-US"/>
        </a:p>
      </dgm:t>
    </dgm:pt>
    <dgm:pt modelId="{486EB280-6DB9-4F57-9C44-A0201A0D0FB3}">
      <dgm:prSet phldrT="[Text]"/>
      <dgm:spPr/>
      <dgm:t>
        <a:bodyPr/>
        <a:lstStyle/>
        <a:p>
          <a:r>
            <a:rPr lang="en-US" dirty="0" smtClean="0"/>
            <a:t>Controls</a:t>
          </a:r>
          <a:endParaRPr lang="en-US" dirty="0"/>
        </a:p>
      </dgm:t>
    </dgm:pt>
    <dgm:pt modelId="{70CE880B-594D-4139-9C23-A8F5F05CF267}" type="parTrans" cxnId="{1FCBE7C4-FFF8-4DC6-B981-43929D14892C}">
      <dgm:prSet/>
      <dgm:spPr/>
      <dgm:t>
        <a:bodyPr/>
        <a:lstStyle/>
        <a:p>
          <a:endParaRPr lang="en-US"/>
        </a:p>
      </dgm:t>
    </dgm:pt>
    <dgm:pt modelId="{551E4AF2-1ADC-4C6F-8285-A8C3011A3F12}" type="sibTrans" cxnId="{1FCBE7C4-FFF8-4DC6-B981-43929D14892C}">
      <dgm:prSet/>
      <dgm:spPr/>
      <dgm:t>
        <a:bodyPr/>
        <a:lstStyle/>
        <a:p>
          <a:endParaRPr lang="en-US"/>
        </a:p>
      </dgm:t>
    </dgm:pt>
    <dgm:pt modelId="{ADD88DB4-BE68-46AA-A41F-30A29F9559F5}">
      <dgm:prSet/>
      <dgm:spPr/>
      <dgm:t>
        <a:bodyPr/>
        <a:lstStyle/>
        <a:p>
          <a:r>
            <a:rPr lang="en-US" smtClean="0"/>
            <a:t>Enclosure</a:t>
          </a:r>
          <a:endParaRPr lang="en-US" dirty="0"/>
        </a:p>
      </dgm:t>
    </dgm:pt>
    <dgm:pt modelId="{A30944A2-4AF0-43FA-A492-8E1F468082D1}" type="parTrans" cxnId="{BAEDEA2A-B5A6-4E25-B91A-EF89534ECBEF}">
      <dgm:prSet/>
      <dgm:spPr/>
      <dgm:t>
        <a:bodyPr/>
        <a:lstStyle/>
        <a:p>
          <a:endParaRPr lang="en-US"/>
        </a:p>
      </dgm:t>
    </dgm:pt>
    <dgm:pt modelId="{85BFD016-D90A-4E07-A733-284ED79495BA}" type="sibTrans" cxnId="{BAEDEA2A-B5A6-4E25-B91A-EF89534ECBEF}">
      <dgm:prSet/>
      <dgm:spPr/>
      <dgm:t>
        <a:bodyPr/>
        <a:lstStyle/>
        <a:p>
          <a:endParaRPr lang="en-US"/>
        </a:p>
      </dgm:t>
    </dgm:pt>
    <dgm:pt modelId="{1A4C2D47-93AC-4A1F-87EA-98C65AD33960}" type="pres">
      <dgm:prSet presAssocID="{5765C400-745A-4888-9284-AF4E2DCE49BD}" presName="Name0" presStyleCnt="0">
        <dgm:presLayoutVars>
          <dgm:dir/>
          <dgm:animLvl val="lvl"/>
          <dgm:resizeHandles val="exact"/>
        </dgm:presLayoutVars>
      </dgm:prSet>
      <dgm:spPr/>
    </dgm:pt>
    <dgm:pt modelId="{B2E33900-EC62-4E05-AA24-CD8BC4A5392A}" type="pres">
      <dgm:prSet presAssocID="{11827C4E-AA67-4596-B563-580F608BDC76}" presName="parTxOnly" presStyleLbl="node1" presStyleIdx="0" presStyleCnt="4" custLinFactX="80098" custLinFactNeighborX="100000" custLinFactNeighborY="3718">
        <dgm:presLayoutVars>
          <dgm:chMax val="0"/>
          <dgm:chPref val="0"/>
          <dgm:bulletEnabled val="1"/>
        </dgm:presLayoutVars>
      </dgm:prSet>
      <dgm:spPr/>
      <dgm:t>
        <a:bodyPr/>
        <a:lstStyle/>
        <a:p>
          <a:endParaRPr lang="en-US"/>
        </a:p>
      </dgm:t>
    </dgm:pt>
    <dgm:pt modelId="{46864030-194A-42B8-9C97-FF99CB124A84}" type="pres">
      <dgm:prSet presAssocID="{26BA6798-89B5-483A-A3C2-5A1C706170AA}" presName="parTxOnlySpace" presStyleCnt="0"/>
      <dgm:spPr/>
    </dgm:pt>
    <dgm:pt modelId="{FAD86EC6-F59A-4F50-9D17-91BB7D4208A0}" type="pres">
      <dgm:prSet presAssocID="{285C58A7-370D-4A00-8054-4F2CA98B0816}" presName="parTxOnly" presStyleLbl="node1" presStyleIdx="1" presStyleCnt="4" custLinFactX="-80172" custLinFactNeighborX="-100000" custLinFactNeighborY="5185">
        <dgm:presLayoutVars>
          <dgm:chMax val="0"/>
          <dgm:chPref val="0"/>
          <dgm:bulletEnabled val="1"/>
        </dgm:presLayoutVars>
      </dgm:prSet>
      <dgm:spPr/>
      <dgm:t>
        <a:bodyPr/>
        <a:lstStyle/>
        <a:p>
          <a:endParaRPr lang="en-US"/>
        </a:p>
      </dgm:t>
    </dgm:pt>
    <dgm:pt modelId="{F57D48BB-EBFB-4540-917C-A20AADDE0113}" type="pres">
      <dgm:prSet presAssocID="{A007E9B7-50A2-48B6-B6B7-A6EFDFBAB504}" presName="parTxOnlySpace" presStyleCnt="0"/>
      <dgm:spPr/>
    </dgm:pt>
    <dgm:pt modelId="{513F3542-FFF9-4471-B7B4-857274D8D0E4}" type="pres">
      <dgm:prSet presAssocID="{486EB280-6DB9-4F57-9C44-A0201A0D0FB3}" presName="parTxOnly" presStyleLbl="node1" presStyleIdx="2" presStyleCnt="4">
        <dgm:presLayoutVars>
          <dgm:chMax val="0"/>
          <dgm:chPref val="0"/>
          <dgm:bulletEnabled val="1"/>
        </dgm:presLayoutVars>
      </dgm:prSet>
      <dgm:spPr/>
      <dgm:t>
        <a:bodyPr/>
        <a:lstStyle/>
        <a:p>
          <a:endParaRPr lang="en-US"/>
        </a:p>
      </dgm:t>
    </dgm:pt>
    <dgm:pt modelId="{0C2AE753-0A1F-4EC2-9773-911B674C974F}" type="pres">
      <dgm:prSet presAssocID="{551E4AF2-1ADC-4C6F-8285-A8C3011A3F12}" presName="parTxOnlySpace" presStyleCnt="0"/>
      <dgm:spPr/>
    </dgm:pt>
    <dgm:pt modelId="{BC003112-F40C-4CD6-9A57-45B46CB9C058}" type="pres">
      <dgm:prSet presAssocID="{ADD88DB4-BE68-46AA-A41F-30A29F9559F5}" presName="parTxOnly" presStyleLbl="node1" presStyleIdx="3" presStyleCnt="4">
        <dgm:presLayoutVars>
          <dgm:chMax val="0"/>
          <dgm:chPref val="0"/>
          <dgm:bulletEnabled val="1"/>
        </dgm:presLayoutVars>
      </dgm:prSet>
      <dgm:spPr/>
      <dgm:t>
        <a:bodyPr/>
        <a:lstStyle/>
        <a:p>
          <a:endParaRPr lang="en-US"/>
        </a:p>
      </dgm:t>
    </dgm:pt>
  </dgm:ptLst>
  <dgm:cxnLst>
    <dgm:cxn modelId="{89987309-2F71-4466-B744-5B64FB0D927F}" srcId="{5765C400-745A-4888-9284-AF4E2DCE49BD}" destId="{285C58A7-370D-4A00-8054-4F2CA98B0816}" srcOrd="1" destOrd="0" parTransId="{61AEBD24-4CB8-4037-B626-FAD33B120FFE}" sibTransId="{A007E9B7-50A2-48B6-B6B7-A6EFDFBAB504}"/>
    <dgm:cxn modelId="{7DBE6F79-CF41-43AC-BA28-8A99A66848BE}" type="presOf" srcId="{285C58A7-370D-4A00-8054-4F2CA98B0816}" destId="{FAD86EC6-F59A-4F50-9D17-91BB7D4208A0}" srcOrd="0" destOrd="0" presId="urn:microsoft.com/office/officeart/2005/8/layout/chevron1"/>
    <dgm:cxn modelId="{4F975CB8-7ACE-49B9-BA88-ED8ADA327BA3}" srcId="{5765C400-745A-4888-9284-AF4E2DCE49BD}" destId="{11827C4E-AA67-4596-B563-580F608BDC76}" srcOrd="0" destOrd="0" parTransId="{AC6D73FE-8BFD-4EFC-86A8-6A804B8246A6}" sibTransId="{26BA6798-89B5-483A-A3C2-5A1C706170AA}"/>
    <dgm:cxn modelId="{CF9E8C65-D558-4F85-B148-64BA5304584C}" type="presOf" srcId="{5765C400-745A-4888-9284-AF4E2DCE49BD}" destId="{1A4C2D47-93AC-4A1F-87EA-98C65AD33960}" srcOrd="0" destOrd="0" presId="urn:microsoft.com/office/officeart/2005/8/layout/chevron1"/>
    <dgm:cxn modelId="{1FCBE7C4-FFF8-4DC6-B981-43929D14892C}" srcId="{5765C400-745A-4888-9284-AF4E2DCE49BD}" destId="{486EB280-6DB9-4F57-9C44-A0201A0D0FB3}" srcOrd="2" destOrd="0" parTransId="{70CE880B-594D-4139-9C23-A8F5F05CF267}" sibTransId="{551E4AF2-1ADC-4C6F-8285-A8C3011A3F12}"/>
    <dgm:cxn modelId="{D34EE956-4575-4A85-AAEF-E033D61ADA8F}" type="presOf" srcId="{11827C4E-AA67-4596-B563-580F608BDC76}" destId="{B2E33900-EC62-4E05-AA24-CD8BC4A5392A}" srcOrd="0" destOrd="0" presId="urn:microsoft.com/office/officeart/2005/8/layout/chevron1"/>
    <dgm:cxn modelId="{0870EE4A-346D-4C94-BFFA-0CD0DF80D396}" type="presOf" srcId="{486EB280-6DB9-4F57-9C44-A0201A0D0FB3}" destId="{513F3542-FFF9-4471-B7B4-857274D8D0E4}" srcOrd="0" destOrd="0" presId="urn:microsoft.com/office/officeart/2005/8/layout/chevron1"/>
    <dgm:cxn modelId="{BAEDEA2A-B5A6-4E25-B91A-EF89534ECBEF}" srcId="{5765C400-745A-4888-9284-AF4E2DCE49BD}" destId="{ADD88DB4-BE68-46AA-A41F-30A29F9559F5}" srcOrd="3" destOrd="0" parTransId="{A30944A2-4AF0-43FA-A492-8E1F468082D1}" sibTransId="{85BFD016-D90A-4E07-A733-284ED79495BA}"/>
    <dgm:cxn modelId="{FB3B6064-064C-4E88-8DC3-D77804264C0F}" type="presOf" srcId="{ADD88DB4-BE68-46AA-A41F-30A29F9559F5}" destId="{BC003112-F40C-4CD6-9A57-45B46CB9C058}" srcOrd="0" destOrd="0" presId="urn:microsoft.com/office/officeart/2005/8/layout/chevron1"/>
    <dgm:cxn modelId="{702F089E-4778-4DCA-9DE3-1422C8AAE90F}" type="presParOf" srcId="{1A4C2D47-93AC-4A1F-87EA-98C65AD33960}" destId="{B2E33900-EC62-4E05-AA24-CD8BC4A5392A}" srcOrd="0" destOrd="0" presId="urn:microsoft.com/office/officeart/2005/8/layout/chevron1"/>
    <dgm:cxn modelId="{1559E4D1-00EE-41C0-BB45-3C95141C57BD}" type="presParOf" srcId="{1A4C2D47-93AC-4A1F-87EA-98C65AD33960}" destId="{46864030-194A-42B8-9C97-FF99CB124A84}" srcOrd="1" destOrd="0" presId="urn:microsoft.com/office/officeart/2005/8/layout/chevron1"/>
    <dgm:cxn modelId="{1A1115CA-813A-4D89-AEB1-4FBCCBA60DC4}" type="presParOf" srcId="{1A4C2D47-93AC-4A1F-87EA-98C65AD33960}" destId="{FAD86EC6-F59A-4F50-9D17-91BB7D4208A0}" srcOrd="2" destOrd="0" presId="urn:microsoft.com/office/officeart/2005/8/layout/chevron1"/>
    <dgm:cxn modelId="{42CCC84D-512A-46E1-B174-BD8BC9FBC0D2}" type="presParOf" srcId="{1A4C2D47-93AC-4A1F-87EA-98C65AD33960}" destId="{F57D48BB-EBFB-4540-917C-A20AADDE0113}" srcOrd="3" destOrd="0" presId="urn:microsoft.com/office/officeart/2005/8/layout/chevron1"/>
    <dgm:cxn modelId="{B7B8F1C8-5841-4EE3-8A4D-156671FF7ED2}" type="presParOf" srcId="{1A4C2D47-93AC-4A1F-87EA-98C65AD33960}" destId="{513F3542-FFF9-4471-B7B4-857274D8D0E4}" srcOrd="4" destOrd="0" presId="urn:microsoft.com/office/officeart/2005/8/layout/chevron1"/>
    <dgm:cxn modelId="{818AA4C3-66C5-4DA1-8EDD-1AAAD5E5433B}" type="presParOf" srcId="{1A4C2D47-93AC-4A1F-87EA-98C65AD33960}" destId="{0C2AE753-0A1F-4EC2-9773-911B674C974F}" srcOrd="5" destOrd="0" presId="urn:microsoft.com/office/officeart/2005/8/layout/chevron1"/>
    <dgm:cxn modelId="{D89F0450-D6DD-4AED-9949-BD5541E4F624}" type="presParOf" srcId="{1A4C2D47-93AC-4A1F-87EA-98C65AD33960}" destId="{BC003112-F40C-4CD6-9A57-45B46CB9C05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65C400-745A-4888-9284-AF4E2DCE49BD}" type="doc">
      <dgm:prSet loTypeId="urn:microsoft.com/office/officeart/2005/8/layout/chevron1" loCatId="process" qsTypeId="urn:microsoft.com/office/officeart/2005/8/quickstyle/simple1" qsCatId="simple" csTypeId="urn:microsoft.com/office/officeart/2005/8/colors/accent1_2" csCatId="accent1" phldr="1"/>
      <dgm:spPr/>
    </dgm:pt>
    <dgm:pt modelId="{11827C4E-AA67-4596-B563-580F608BDC76}">
      <dgm:prSet phldrT="[Text]"/>
      <dgm:spPr/>
      <dgm:t>
        <a:bodyPr/>
        <a:lstStyle/>
        <a:p>
          <a:r>
            <a:rPr lang="en-US" smtClean="0"/>
            <a:t>Operation</a:t>
          </a:r>
          <a:endParaRPr lang="en-US" dirty="0"/>
        </a:p>
      </dgm:t>
    </dgm:pt>
    <dgm:pt modelId="{AC6D73FE-8BFD-4EFC-86A8-6A804B8246A6}" type="parTrans" cxnId="{4F975CB8-7ACE-49B9-BA88-ED8ADA327BA3}">
      <dgm:prSet/>
      <dgm:spPr/>
      <dgm:t>
        <a:bodyPr/>
        <a:lstStyle/>
        <a:p>
          <a:endParaRPr lang="en-US"/>
        </a:p>
      </dgm:t>
    </dgm:pt>
    <dgm:pt modelId="{26BA6798-89B5-483A-A3C2-5A1C706170AA}" type="sibTrans" cxnId="{4F975CB8-7ACE-49B9-BA88-ED8ADA327BA3}">
      <dgm:prSet/>
      <dgm:spPr/>
      <dgm:t>
        <a:bodyPr/>
        <a:lstStyle/>
        <a:p>
          <a:endParaRPr lang="en-US"/>
        </a:p>
      </dgm:t>
    </dgm:pt>
    <dgm:pt modelId="{285C58A7-370D-4A00-8054-4F2CA98B0816}">
      <dgm:prSet phldrT="[Text]"/>
      <dgm:spPr>
        <a:solidFill>
          <a:schemeClr val="accent1"/>
        </a:solidFill>
      </dgm:spPr>
      <dgm:t>
        <a:bodyPr/>
        <a:lstStyle/>
        <a:p>
          <a:r>
            <a:rPr lang="en-US" dirty="0" smtClean="0"/>
            <a:t>Single Line</a:t>
          </a:r>
          <a:endParaRPr lang="en-US" dirty="0"/>
        </a:p>
      </dgm:t>
    </dgm:pt>
    <dgm:pt modelId="{61AEBD24-4CB8-4037-B626-FAD33B120FFE}" type="parTrans" cxnId="{89987309-2F71-4466-B744-5B64FB0D927F}">
      <dgm:prSet/>
      <dgm:spPr/>
      <dgm:t>
        <a:bodyPr/>
        <a:lstStyle/>
        <a:p>
          <a:endParaRPr lang="en-US"/>
        </a:p>
      </dgm:t>
    </dgm:pt>
    <dgm:pt modelId="{A007E9B7-50A2-48B6-B6B7-A6EFDFBAB504}" type="sibTrans" cxnId="{89987309-2F71-4466-B744-5B64FB0D927F}">
      <dgm:prSet/>
      <dgm:spPr/>
      <dgm:t>
        <a:bodyPr/>
        <a:lstStyle/>
        <a:p>
          <a:endParaRPr lang="en-US"/>
        </a:p>
      </dgm:t>
    </dgm:pt>
    <dgm:pt modelId="{486EB280-6DB9-4F57-9C44-A0201A0D0FB3}">
      <dgm:prSet phldrT="[Text]"/>
      <dgm:spPr>
        <a:solidFill>
          <a:schemeClr val="accent1">
            <a:lumMod val="50000"/>
          </a:schemeClr>
        </a:solidFill>
      </dgm:spPr>
      <dgm:t>
        <a:bodyPr/>
        <a:lstStyle/>
        <a:p>
          <a:r>
            <a:rPr lang="en-US" dirty="0" smtClean="0"/>
            <a:t>Controls</a:t>
          </a:r>
          <a:endParaRPr lang="en-US" dirty="0"/>
        </a:p>
      </dgm:t>
    </dgm:pt>
    <dgm:pt modelId="{70CE880B-594D-4139-9C23-A8F5F05CF267}" type="parTrans" cxnId="{1FCBE7C4-FFF8-4DC6-B981-43929D14892C}">
      <dgm:prSet/>
      <dgm:spPr/>
      <dgm:t>
        <a:bodyPr/>
        <a:lstStyle/>
        <a:p>
          <a:endParaRPr lang="en-US"/>
        </a:p>
      </dgm:t>
    </dgm:pt>
    <dgm:pt modelId="{551E4AF2-1ADC-4C6F-8285-A8C3011A3F12}" type="sibTrans" cxnId="{1FCBE7C4-FFF8-4DC6-B981-43929D14892C}">
      <dgm:prSet/>
      <dgm:spPr/>
      <dgm:t>
        <a:bodyPr/>
        <a:lstStyle/>
        <a:p>
          <a:endParaRPr lang="en-US"/>
        </a:p>
      </dgm:t>
    </dgm:pt>
    <dgm:pt modelId="{ADD88DB4-BE68-46AA-A41F-30A29F9559F5}">
      <dgm:prSet/>
      <dgm:spPr/>
      <dgm:t>
        <a:bodyPr/>
        <a:lstStyle/>
        <a:p>
          <a:r>
            <a:rPr lang="en-US" smtClean="0"/>
            <a:t>Enclosure</a:t>
          </a:r>
          <a:endParaRPr lang="en-US" dirty="0"/>
        </a:p>
      </dgm:t>
    </dgm:pt>
    <dgm:pt modelId="{A30944A2-4AF0-43FA-A492-8E1F468082D1}" type="parTrans" cxnId="{BAEDEA2A-B5A6-4E25-B91A-EF89534ECBEF}">
      <dgm:prSet/>
      <dgm:spPr/>
      <dgm:t>
        <a:bodyPr/>
        <a:lstStyle/>
        <a:p>
          <a:endParaRPr lang="en-US"/>
        </a:p>
      </dgm:t>
    </dgm:pt>
    <dgm:pt modelId="{85BFD016-D90A-4E07-A733-284ED79495BA}" type="sibTrans" cxnId="{BAEDEA2A-B5A6-4E25-B91A-EF89534ECBEF}">
      <dgm:prSet/>
      <dgm:spPr/>
      <dgm:t>
        <a:bodyPr/>
        <a:lstStyle/>
        <a:p>
          <a:endParaRPr lang="en-US"/>
        </a:p>
      </dgm:t>
    </dgm:pt>
    <dgm:pt modelId="{1A4C2D47-93AC-4A1F-87EA-98C65AD33960}" type="pres">
      <dgm:prSet presAssocID="{5765C400-745A-4888-9284-AF4E2DCE49BD}" presName="Name0" presStyleCnt="0">
        <dgm:presLayoutVars>
          <dgm:dir/>
          <dgm:animLvl val="lvl"/>
          <dgm:resizeHandles val="exact"/>
        </dgm:presLayoutVars>
      </dgm:prSet>
      <dgm:spPr/>
    </dgm:pt>
    <dgm:pt modelId="{B2E33900-EC62-4E05-AA24-CD8BC4A5392A}" type="pres">
      <dgm:prSet presAssocID="{11827C4E-AA67-4596-B563-580F608BDC76}" presName="parTxOnly" presStyleLbl="node1" presStyleIdx="0" presStyleCnt="4" custLinFactX="80385" custLinFactNeighborX="100000" custLinFactNeighborY="3693">
        <dgm:presLayoutVars>
          <dgm:chMax val="0"/>
          <dgm:chPref val="0"/>
          <dgm:bulletEnabled val="1"/>
        </dgm:presLayoutVars>
      </dgm:prSet>
      <dgm:spPr/>
      <dgm:t>
        <a:bodyPr/>
        <a:lstStyle/>
        <a:p>
          <a:endParaRPr lang="en-US"/>
        </a:p>
      </dgm:t>
    </dgm:pt>
    <dgm:pt modelId="{46864030-194A-42B8-9C97-FF99CB124A84}" type="pres">
      <dgm:prSet presAssocID="{26BA6798-89B5-483A-A3C2-5A1C706170AA}" presName="parTxOnlySpace" presStyleCnt="0"/>
      <dgm:spPr/>
    </dgm:pt>
    <dgm:pt modelId="{FAD86EC6-F59A-4F50-9D17-91BB7D4208A0}" type="pres">
      <dgm:prSet presAssocID="{285C58A7-370D-4A00-8054-4F2CA98B0816}" presName="parTxOnly" presStyleLbl="node1" presStyleIdx="1" presStyleCnt="4" custLinFactX="-80172" custLinFactNeighborX="-100000" custLinFactNeighborY="5185">
        <dgm:presLayoutVars>
          <dgm:chMax val="0"/>
          <dgm:chPref val="0"/>
          <dgm:bulletEnabled val="1"/>
        </dgm:presLayoutVars>
      </dgm:prSet>
      <dgm:spPr/>
      <dgm:t>
        <a:bodyPr/>
        <a:lstStyle/>
        <a:p>
          <a:endParaRPr lang="en-US"/>
        </a:p>
      </dgm:t>
    </dgm:pt>
    <dgm:pt modelId="{F57D48BB-EBFB-4540-917C-A20AADDE0113}" type="pres">
      <dgm:prSet presAssocID="{A007E9B7-50A2-48B6-B6B7-A6EFDFBAB504}" presName="parTxOnlySpace" presStyleCnt="0"/>
      <dgm:spPr/>
    </dgm:pt>
    <dgm:pt modelId="{513F3542-FFF9-4471-B7B4-857274D8D0E4}" type="pres">
      <dgm:prSet presAssocID="{486EB280-6DB9-4F57-9C44-A0201A0D0FB3}" presName="parTxOnly" presStyleLbl="node1" presStyleIdx="2" presStyleCnt="4" custLinFactNeighborX="27130" custLinFactNeighborY="-112">
        <dgm:presLayoutVars>
          <dgm:chMax val="0"/>
          <dgm:chPref val="0"/>
          <dgm:bulletEnabled val="1"/>
        </dgm:presLayoutVars>
      </dgm:prSet>
      <dgm:spPr/>
      <dgm:t>
        <a:bodyPr/>
        <a:lstStyle/>
        <a:p>
          <a:endParaRPr lang="en-US"/>
        </a:p>
      </dgm:t>
    </dgm:pt>
    <dgm:pt modelId="{0C2AE753-0A1F-4EC2-9773-911B674C974F}" type="pres">
      <dgm:prSet presAssocID="{551E4AF2-1ADC-4C6F-8285-A8C3011A3F12}" presName="parTxOnlySpace" presStyleCnt="0"/>
      <dgm:spPr/>
    </dgm:pt>
    <dgm:pt modelId="{BC003112-F40C-4CD6-9A57-45B46CB9C058}" type="pres">
      <dgm:prSet presAssocID="{ADD88DB4-BE68-46AA-A41F-30A29F9559F5}" presName="parTxOnly" presStyleLbl="node1" presStyleIdx="3" presStyleCnt="4">
        <dgm:presLayoutVars>
          <dgm:chMax val="0"/>
          <dgm:chPref val="0"/>
          <dgm:bulletEnabled val="1"/>
        </dgm:presLayoutVars>
      </dgm:prSet>
      <dgm:spPr/>
      <dgm:t>
        <a:bodyPr/>
        <a:lstStyle/>
        <a:p>
          <a:endParaRPr lang="en-US"/>
        </a:p>
      </dgm:t>
    </dgm:pt>
  </dgm:ptLst>
  <dgm:cxnLst>
    <dgm:cxn modelId="{89987309-2F71-4466-B744-5B64FB0D927F}" srcId="{5765C400-745A-4888-9284-AF4E2DCE49BD}" destId="{285C58A7-370D-4A00-8054-4F2CA98B0816}" srcOrd="1" destOrd="0" parTransId="{61AEBD24-4CB8-4037-B626-FAD33B120FFE}" sibTransId="{A007E9B7-50A2-48B6-B6B7-A6EFDFBAB504}"/>
    <dgm:cxn modelId="{4F975CB8-7ACE-49B9-BA88-ED8ADA327BA3}" srcId="{5765C400-745A-4888-9284-AF4E2DCE49BD}" destId="{11827C4E-AA67-4596-B563-580F608BDC76}" srcOrd="0" destOrd="0" parTransId="{AC6D73FE-8BFD-4EFC-86A8-6A804B8246A6}" sibTransId="{26BA6798-89B5-483A-A3C2-5A1C706170AA}"/>
    <dgm:cxn modelId="{1FCBE7C4-FFF8-4DC6-B981-43929D14892C}" srcId="{5765C400-745A-4888-9284-AF4E2DCE49BD}" destId="{486EB280-6DB9-4F57-9C44-A0201A0D0FB3}" srcOrd="2" destOrd="0" parTransId="{70CE880B-594D-4139-9C23-A8F5F05CF267}" sibTransId="{551E4AF2-1ADC-4C6F-8285-A8C3011A3F12}"/>
    <dgm:cxn modelId="{15A9BA7E-EAB9-4716-94E0-CE5EE4AC1FC3}" type="presOf" srcId="{285C58A7-370D-4A00-8054-4F2CA98B0816}" destId="{FAD86EC6-F59A-4F50-9D17-91BB7D4208A0}" srcOrd="0" destOrd="0" presId="urn:microsoft.com/office/officeart/2005/8/layout/chevron1"/>
    <dgm:cxn modelId="{4AB907ED-0538-4152-BE74-A689BA99E460}" type="presOf" srcId="{486EB280-6DB9-4F57-9C44-A0201A0D0FB3}" destId="{513F3542-FFF9-4471-B7B4-857274D8D0E4}" srcOrd="0" destOrd="0" presId="urn:microsoft.com/office/officeart/2005/8/layout/chevron1"/>
    <dgm:cxn modelId="{B70047DF-6D27-4EA5-B3C0-BA99D997FCC8}" type="presOf" srcId="{5765C400-745A-4888-9284-AF4E2DCE49BD}" destId="{1A4C2D47-93AC-4A1F-87EA-98C65AD33960}" srcOrd="0" destOrd="0" presId="urn:microsoft.com/office/officeart/2005/8/layout/chevron1"/>
    <dgm:cxn modelId="{BAEDEA2A-B5A6-4E25-B91A-EF89534ECBEF}" srcId="{5765C400-745A-4888-9284-AF4E2DCE49BD}" destId="{ADD88DB4-BE68-46AA-A41F-30A29F9559F5}" srcOrd="3" destOrd="0" parTransId="{A30944A2-4AF0-43FA-A492-8E1F468082D1}" sibTransId="{85BFD016-D90A-4E07-A733-284ED79495BA}"/>
    <dgm:cxn modelId="{7A33F4A7-FE87-4943-B090-E49BAC07EACC}" type="presOf" srcId="{ADD88DB4-BE68-46AA-A41F-30A29F9559F5}" destId="{BC003112-F40C-4CD6-9A57-45B46CB9C058}" srcOrd="0" destOrd="0" presId="urn:microsoft.com/office/officeart/2005/8/layout/chevron1"/>
    <dgm:cxn modelId="{33E94192-7DA4-44A1-B02D-6D04AA953CD9}" type="presOf" srcId="{11827C4E-AA67-4596-B563-580F608BDC76}" destId="{B2E33900-EC62-4E05-AA24-CD8BC4A5392A}" srcOrd="0" destOrd="0" presId="urn:microsoft.com/office/officeart/2005/8/layout/chevron1"/>
    <dgm:cxn modelId="{C6BAAFA0-5128-4E05-9CA5-7422EFCE161A}" type="presParOf" srcId="{1A4C2D47-93AC-4A1F-87EA-98C65AD33960}" destId="{B2E33900-EC62-4E05-AA24-CD8BC4A5392A}" srcOrd="0" destOrd="0" presId="urn:microsoft.com/office/officeart/2005/8/layout/chevron1"/>
    <dgm:cxn modelId="{072B3E73-DBAE-44A4-A9FB-FC98A7AB09BD}" type="presParOf" srcId="{1A4C2D47-93AC-4A1F-87EA-98C65AD33960}" destId="{46864030-194A-42B8-9C97-FF99CB124A84}" srcOrd="1" destOrd="0" presId="urn:microsoft.com/office/officeart/2005/8/layout/chevron1"/>
    <dgm:cxn modelId="{3324CDBD-1B52-4E5D-B3C2-5BD869DCD537}" type="presParOf" srcId="{1A4C2D47-93AC-4A1F-87EA-98C65AD33960}" destId="{FAD86EC6-F59A-4F50-9D17-91BB7D4208A0}" srcOrd="2" destOrd="0" presId="urn:microsoft.com/office/officeart/2005/8/layout/chevron1"/>
    <dgm:cxn modelId="{4B4D7A07-D1F0-4ED4-B7A2-409B69EE26D3}" type="presParOf" srcId="{1A4C2D47-93AC-4A1F-87EA-98C65AD33960}" destId="{F57D48BB-EBFB-4540-917C-A20AADDE0113}" srcOrd="3" destOrd="0" presId="urn:microsoft.com/office/officeart/2005/8/layout/chevron1"/>
    <dgm:cxn modelId="{3A7CD6CE-FFB8-4F4D-BA4C-D1432E669806}" type="presParOf" srcId="{1A4C2D47-93AC-4A1F-87EA-98C65AD33960}" destId="{513F3542-FFF9-4471-B7B4-857274D8D0E4}" srcOrd="4" destOrd="0" presId="urn:microsoft.com/office/officeart/2005/8/layout/chevron1"/>
    <dgm:cxn modelId="{911600D1-69BB-4A6D-A323-33AD4F176B8F}" type="presParOf" srcId="{1A4C2D47-93AC-4A1F-87EA-98C65AD33960}" destId="{0C2AE753-0A1F-4EC2-9773-911B674C974F}" srcOrd="5" destOrd="0" presId="urn:microsoft.com/office/officeart/2005/8/layout/chevron1"/>
    <dgm:cxn modelId="{C1AF7A80-A77E-4998-BFF6-70752937591A}" type="presParOf" srcId="{1A4C2D47-93AC-4A1F-87EA-98C65AD33960}" destId="{BC003112-F40C-4CD6-9A57-45B46CB9C05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5C400-745A-4888-9284-AF4E2DCE49BD}" type="doc">
      <dgm:prSet loTypeId="urn:microsoft.com/office/officeart/2005/8/layout/chevron1" loCatId="process" qsTypeId="urn:microsoft.com/office/officeart/2005/8/quickstyle/simple1" qsCatId="simple" csTypeId="urn:microsoft.com/office/officeart/2005/8/colors/accent1_2" csCatId="accent1" phldr="1"/>
      <dgm:spPr/>
    </dgm:pt>
    <dgm:pt modelId="{11827C4E-AA67-4596-B563-580F608BDC76}">
      <dgm:prSet phldrT="[Text]"/>
      <dgm:spPr/>
      <dgm:t>
        <a:bodyPr/>
        <a:lstStyle/>
        <a:p>
          <a:r>
            <a:rPr lang="en-US" smtClean="0"/>
            <a:t>Operation</a:t>
          </a:r>
          <a:endParaRPr lang="en-US" dirty="0"/>
        </a:p>
      </dgm:t>
    </dgm:pt>
    <dgm:pt modelId="{AC6D73FE-8BFD-4EFC-86A8-6A804B8246A6}" type="parTrans" cxnId="{4F975CB8-7ACE-49B9-BA88-ED8ADA327BA3}">
      <dgm:prSet/>
      <dgm:spPr/>
      <dgm:t>
        <a:bodyPr/>
        <a:lstStyle/>
        <a:p>
          <a:endParaRPr lang="en-US"/>
        </a:p>
      </dgm:t>
    </dgm:pt>
    <dgm:pt modelId="{26BA6798-89B5-483A-A3C2-5A1C706170AA}" type="sibTrans" cxnId="{4F975CB8-7ACE-49B9-BA88-ED8ADA327BA3}">
      <dgm:prSet/>
      <dgm:spPr/>
      <dgm:t>
        <a:bodyPr/>
        <a:lstStyle/>
        <a:p>
          <a:endParaRPr lang="en-US"/>
        </a:p>
      </dgm:t>
    </dgm:pt>
    <dgm:pt modelId="{285C58A7-370D-4A00-8054-4F2CA98B0816}">
      <dgm:prSet phldrT="[Text]"/>
      <dgm:spPr>
        <a:solidFill>
          <a:schemeClr val="accent1"/>
        </a:solidFill>
      </dgm:spPr>
      <dgm:t>
        <a:bodyPr/>
        <a:lstStyle/>
        <a:p>
          <a:r>
            <a:rPr lang="en-US" dirty="0" smtClean="0"/>
            <a:t>Single Line</a:t>
          </a:r>
          <a:endParaRPr lang="en-US" dirty="0"/>
        </a:p>
      </dgm:t>
    </dgm:pt>
    <dgm:pt modelId="{61AEBD24-4CB8-4037-B626-FAD33B120FFE}" type="parTrans" cxnId="{89987309-2F71-4466-B744-5B64FB0D927F}">
      <dgm:prSet/>
      <dgm:spPr/>
      <dgm:t>
        <a:bodyPr/>
        <a:lstStyle/>
        <a:p>
          <a:endParaRPr lang="en-US"/>
        </a:p>
      </dgm:t>
    </dgm:pt>
    <dgm:pt modelId="{A007E9B7-50A2-48B6-B6B7-A6EFDFBAB504}" type="sibTrans" cxnId="{89987309-2F71-4466-B744-5B64FB0D927F}">
      <dgm:prSet/>
      <dgm:spPr/>
      <dgm:t>
        <a:bodyPr/>
        <a:lstStyle/>
        <a:p>
          <a:endParaRPr lang="en-US"/>
        </a:p>
      </dgm:t>
    </dgm:pt>
    <dgm:pt modelId="{486EB280-6DB9-4F57-9C44-A0201A0D0FB3}">
      <dgm:prSet phldrT="[Text]"/>
      <dgm:spPr>
        <a:solidFill>
          <a:schemeClr val="accent1"/>
        </a:solidFill>
      </dgm:spPr>
      <dgm:t>
        <a:bodyPr/>
        <a:lstStyle/>
        <a:p>
          <a:r>
            <a:rPr lang="en-US" dirty="0" smtClean="0"/>
            <a:t>Controls</a:t>
          </a:r>
          <a:endParaRPr lang="en-US" dirty="0"/>
        </a:p>
      </dgm:t>
    </dgm:pt>
    <dgm:pt modelId="{70CE880B-594D-4139-9C23-A8F5F05CF267}" type="parTrans" cxnId="{1FCBE7C4-FFF8-4DC6-B981-43929D14892C}">
      <dgm:prSet/>
      <dgm:spPr/>
      <dgm:t>
        <a:bodyPr/>
        <a:lstStyle/>
        <a:p>
          <a:endParaRPr lang="en-US"/>
        </a:p>
      </dgm:t>
    </dgm:pt>
    <dgm:pt modelId="{551E4AF2-1ADC-4C6F-8285-A8C3011A3F12}" type="sibTrans" cxnId="{1FCBE7C4-FFF8-4DC6-B981-43929D14892C}">
      <dgm:prSet/>
      <dgm:spPr/>
      <dgm:t>
        <a:bodyPr/>
        <a:lstStyle/>
        <a:p>
          <a:endParaRPr lang="en-US"/>
        </a:p>
      </dgm:t>
    </dgm:pt>
    <dgm:pt modelId="{ADD88DB4-BE68-46AA-A41F-30A29F9559F5}">
      <dgm:prSet/>
      <dgm:spPr>
        <a:solidFill>
          <a:schemeClr val="accent1">
            <a:lumMod val="50000"/>
          </a:schemeClr>
        </a:solidFill>
      </dgm:spPr>
      <dgm:t>
        <a:bodyPr/>
        <a:lstStyle/>
        <a:p>
          <a:r>
            <a:rPr lang="en-US" smtClean="0"/>
            <a:t>Enclosure</a:t>
          </a:r>
          <a:endParaRPr lang="en-US" dirty="0"/>
        </a:p>
      </dgm:t>
    </dgm:pt>
    <dgm:pt modelId="{A30944A2-4AF0-43FA-A492-8E1F468082D1}" type="parTrans" cxnId="{BAEDEA2A-B5A6-4E25-B91A-EF89534ECBEF}">
      <dgm:prSet/>
      <dgm:spPr/>
      <dgm:t>
        <a:bodyPr/>
        <a:lstStyle/>
        <a:p>
          <a:endParaRPr lang="en-US"/>
        </a:p>
      </dgm:t>
    </dgm:pt>
    <dgm:pt modelId="{85BFD016-D90A-4E07-A733-284ED79495BA}" type="sibTrans" cxnId="{BAEDEA2A-B5A6-4E25-B91A-EF89534ECBEF}">
      <dgm:prSet/>
      <dgm:spPr/>
      <dgm:t>
        <a:bodyPr/>
        <a:lstStyle/>
        <a:p>
          <a:endParaRPr lang="en-US"/>
        </a:p>
      </dgm:t>
    </dgm:pt>
    <dgm:pt modelId="{1A4C2D47-93AC-4A1F-87EA-98C65AD33960}" type="pres">
      <dgm:prSet presAssocID="{5765C400-745A-4888-9284-AF4E2DCE49BD}" presName="Name0" presStyleCnt="0">
        <dgm:presLayoutVars>
          <dgm:dir/>
          <dgm:animLvl val="lvl"/>
          <dgm:resizeHandles val="exact"/>
        </dgm:presLayoutVars>
      </dgm:prSet>
      <dgm:spPr/>
    </dgm:pt>
    <dgm:pt modelId="{B2E33900-EC62-4E05-AA24-CD8BC4A5392A}" type="pres">
      <dgm:prSet presAssocID="{11827C4E-AA67-4596-B563-580F608BDC76}" presName="parTxOnly" presStyleLbl="node1" presStyleIdx="0" presStyleCnt="4" custLinFactX="80385" custLinFactNeighborX="100000" custLinFactNeighborY="3693">
        <dgm:presLayoutVars>
          <dgm:chMax val="0"/>
          <dgm:chPref val="0"/>
          <dgm:bulletEnabled val="1"/>
        </dgm:presLayoutVars>
      </dgm:prSet>
      <dgm:spPr/>
      <dgm:t>
        <a:bodyPr/>
        <a:lstStyle/>
        <a:p>
          <a:endParaRPr lang="en-US"/>
        </a:p>
      </dgm:t>
    </dgm:pt>
    <dgm:pt modelId="{46864030-194A-42B8-9C97-FF99CB124A84}" type="pres">
      <dgm:prSet presAssocID="{26BA6798-89B5-483A-A3C2-5A1C706170AA}" presName="parTxOnlySpace" presStyleCnt="0"/>
      <dgm:spPr/>
    </dgm:pt>
    <dgm:pt modelId="{FAD86EC6-F59A-4F50-9D17-91BB7D4208A0}" type="pres">
      <dgm:prSet presAssocID="{285C58A7-370D-4A00-8054-4F2CA98B0816}" presName="parTxOnly" presStyleLbl="node1" presStyleIdx="1" presStyleCnt="4" custLinFactX="-80172" custLinFactNeighborX="-100000" custLinFactNeighborY="5185">
        <dgm:presLayoutVars>
          <dgm:chMax val="0"/>
          <dgm:chPref val="0"/>
          <dgm:bulletEnabled val="1"/>
        </dgm:presLayoutVars>
      </dgm:prSet>
      <dgm:spPr/>
      <dgm:t>
        <a:bodyPr/>
        <a:lstStyle/>
        <a:p>
          <a:endParaRPr lang="en-US"/>
        </a:p>
      </dgm:t>
    </dgm:pt>
    <dgm:pt modelId="{F57D48BB-EBFB-4540-917C-A20AADDE0113}" type="pres">
      <dgm:prSet presAssocID="{A007E9B7-50A2-48B6-B6B7-A6EFDFBAB504}" presName="parTxOnlySpace" presStyleCnt="0"/>
      <dgm:spPr/>
    </dgm:pt>
    <dgm:pt modelId="{513F3542-FFF9-4471-B7B4-857274D8D0E4}" type="pres">
      <dgm:prSet presAssocID="{486EB280-6DB9-4F57-9C44-A0201A0D0FB3}" presName="parTxOnly" presStyleLbl="node1" presStyleIdx="2" presStyleCnt="4" custLinFactNeighborX="27130" custLinFactNeighborY="-112">
        <dgm:presLayoutVars>
          <dgm:chMax val="0"/>
          <dgm:chPref val="0"/>
          <dgm:bulletEnabled val="1"/>
        </dgm:presLayoutVars>
      </dgm:prSet>
      <dgm:spPr/>
      <dgm:t>
        <a:bodyPr/>
        <a:lstStyle/>
        <a:p>
          <a:endParaRPr lang="en-US"/>
        </a:p>
      </dgm:t>
    </dgm:pt>
    <dgm:pt modelId="{0C2AE753-0A1F-4EC2-9773-911B674C974F}" type="pres">
      <dgm:prSet presAssocID="{551E4AF2-1ADC-4C6F-8285-A8C3011A3F12}" presName="parTxOnlySpace" presStyleCnt="0"/>
      <dgm:spPr/>
    </dgm:pt>
    <dgm:pt modelId="{BC003112-F40C-4CD6-9A57-45B46CB9C058}" type="pres">
      <dgm:prSet presAssocID="{ADD88DB4-BE68-46AA-A41F-30A29F9559F5}" presName="parTxOnly" presStyleLbl="node1" presStyleIdx="3" presStyleCnt="4">
        <dgm:presLayoutVars>
          <dgm:chMax val="0"/>
          <dgm:chPref val="0"/>
          <dgm:bulletEnabled val="1"/>
        </dgm:presLayoutVars>
      </dgm:prSet>
      <dgm:spPr/>
      <dgm:t>
        <a:bodyPr/>
        <a:lstStyle/>
        <a:p>
          <a:endParaRPr lang="en-US"/>
        </a:p>
      </dgm:t>
    </dgm:pt>
  </dgm:ptLst>
  <dgm:cxnLst>
    <dgm:cxn modelId="{89987309-2F71-4466-B744-5B64FB0D927F}" srcId="{5765C400-745A-4888-9284-AF4E2DCE49BD}" destId="{285C58A7-370D-4A00-8054-4F2CA98B0816}" srcOrd="1" destOrd="0" parTransId="{61AEBD24-4CB8-4037-B626-FAD33B120FFE}" sibTransId="{A007E9B7-50A2-48B6-B6B7-A6EFDFBAB504}"/>
    <dgm:cxn modelId="{4F975CB8-7ACE-49B9-BA88-ED8ADA327BA3}" srcId="{5765C400-745A-4888-9284-AF4E2DCE49BD}" destId="{11827C4E-AA67-4596-B563-580F608BDC76}" srcOrd="0" destOrd="0" parTransId="{AC6D73FE-8BFD-4EFC-86A8-6A804B8246A6}" sibTransId="{26BA6798-89B5-483A-A3C2-5A1C706170AA}"/>
    <dgm:cxn modelId="{DC0AB4E3-12AB-4E18-9F12-466A313AC524}" type="presOf" srcId="{486EB280-6DB9-4F57-9C44-A0201A0D0FB3}" destId="{513F3542-FFF9-4471-B7B4-857274D8D0E4}" srcOrd="0" destOrd="0" presId="urn:microsoft.com/office/officeart/2005/8/layout/chevron1"/>
    <dgm:cxn modelId="{BA4FA88D-BF9D-4A19-8C87-61D71D7FBB48}" type="presOf" srcId="{285C58A7-370D-4A00-8054-4F2CA98B0816}" destId="{FAD86EC6-F59A-4F50-9D17-91BB7D4208A0}" srcOrd="0" destOrd="0" presId="urn:microsoft.com/office/officeart/2005/8/layout/chevron1"/>
    <dgm:cxn modelId="{0221F4A1-C2D5-4EB5-9277-B2C03087CA12}" type="presOf" srcId="{11827C4E-AA67-4596-B563-580F608BDC76}" destId="{B2E33900-EC62-4E05-AA24-CD8BC4A5392A}" srcOrd="0" destOrd="0" presId="urn:microsoft.com/office/officeart/2005/8/layout/chevron1"/>
    <dgm:cxn modelId="{1FCBE7C4-FFF8-4DC6-B981-43929D14892C}" srcId="{5765C400-745A-4888-9284-AF4E2DCE49BD}" destId="{486EB280-6DB9-4F57-9C44-A0201A0D0FB3}" srcOrd="2" destOrd="0" parTransId="{70CE880B-594D-4139-9C23-A8F5F05CF267}" sibTransId="{551E4AF2-1ADC-4C6F-8285-A8C3011A3F12}"/>
    <dgm:cxn modelId="{86BADE03-FAEB-482B-85DA-0C11276C9FA7}" type="presOf" srcId="{5765C400-745A-4888-9284-AF4E2DCE49BD}" destId="{1A4C2D47-93AC-4A1F-87EA-98C65AD33960}" srcOrd="0" destOrd="0" presId="urn:microsoft.com/office/officeart/2005/8/layout/chevron1"/>
    <dgm:cxn modelId="{BAEDEA2A-B5A6-4E25-B91A-EF89534ECBEF}" srcId="{5765C400-745A-4888-9284-AF4E2DCE49BD}" destId="{ADD88DB4-BE68-46AA-A41F-30A29F9559F5}" srcOrd="3" destOrd="0" parTransId="{A30944A2-4AF0-43FA-A492-8E1F468082D1}" sibTransId="{85BFD016-D90A-4E07-A733-284ED79495BA}"/>
    <dgm:cxn modelId="{6151B270-FCB8-4D17-8E5D-3DEAF9C3A894}" type="presOf" srcId="{ADD88DB4-BE68-46AA-A41F-30A29F9559F5}" destId="{BC003112-F40C-4CD6-9A57-45B46CB9C058}" srcOrd="0" destOrd="0" presId="urn:microsoft.com/office/officeart/2005/8/layout/chevron1"/>
    <dgm:cxn modelId="{2AE8EF85-B389-4D33-A54C-306337F33471}" type="presParOf" srcId="{1A4C2D47-93AC-4A1F-87EA-98C65AD33960}" destId="{B2E33900-EC62-4E05-AA24-CD8BC4A5392A}" srcOrd="0" destOrd="0" presId="urn:microsoft.com/office/officeart/2005/8/layout/chevron1"/>
    <dgm:cxn modelId="{0574CAC4-FFBD-4146-A936-7638582453ED}" type="presParOf" srcId="{1A4C2D47-93AC-4A1F-87EA-98C65AD33960}" destId="{46864030-194A-42B8-9C97-FF99CB124A84}" srcOrd="1" destOrd="0" presId="urn:microsoft.com/office/officeart/2005/8/layout/chevron1"/>
    <dgm:cxn modelId="{C78E01CA-0F91-4131-B001-CF3A540C1299}" type="presParOf" srcId="{1A4C2D47-93AC-4A1F-87EA-98C65AD33960}" destId="{FAD86EC6-F59A-4F50-9D17-91BB7D4208A0}" srcOrd="2" destOrd="0" presId="urn:microsoft.com/office/officeart/2005/8/layout/chevron1"/>
    <dgm:cxn modelId="{36DF30C6-E916-48E3-B4E4-D8B3B97A001B}" type="presParOf" srcId="{1A4C2D47-93AC-4A1F-87EA-98C65AD33960}" destId="{F57D48BB-EBFB-4540-917C-A20AADDE0113}" srcOrd="3" destOrd="0" presId="urn:microsoft.com/office/officeart/2005/8/layout/chevron1"/>
    <dgm:cxn modelId="{FDDE51FB-52C9-45CD-A498-1285DB060C42}" type="presParOf" srcId="{1A4C2D47-93AC-4A1F-87EA-98C65AD33960}" destId="{513F3542-FFF9-4471-B7B4-857274D8D0E4}" srcOrd="4" destOrd="0" presId="urn:microsoft.com/office/officeart/2005/8/layout/chevron1"/>
    <dgm:cxn modelId="{52530110-0667-4569-92B4-241E59F83B3D}" type="presParOf" srcId="{1A4C2D47-93AC-4A1F-87EA-98C65AD33960}" destId="{0C2AE753-0A1F-4EC2-9773-911B674C974F}" srcOrd="5" destOrd="0" presId="urn:microsoft.com/office/officeart/2005/8/layout/chevron1"/>
    <dgm:cxn modelId="{CB81E1AC-7F23-4ECE-BAF9-FF511BB53D51}" type="presParOf" srcId="{1A4C2D47-93AC-4A1F-87EA-98C65AD33960}" destId="{BC003112-F40C-4CD6-9A57-45B46CB9C05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33900-EC62-4E05-AA24-CD8BC4A5392A}">
      <dsp:nvSpPr>
        <dsp:cNvPr id="0" name=""/>
        <dsp:cNvSpPr/>
      </dsp:nvSpPr>
      <dsp:spPr>
        <a:xfrm>
          <a:off x="1957545" y="912296"/>
          <a:ext cx="2161676" cy="86467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smtClean="0"/>
            <a:t>Operation</a:t>
          </a:r>
          <a:endParaRPr lang="en-US" sz="2000" kern="1200" dirty="0"/>
        </a:p>
      </dsp:txBody>
      <dsp:txXfrm>
        <a:off x="2389880" y="912296"/>
        <a:ext cx="1297006" cy="864670"/>
      </dsp:txXfrm>
    </dsp:sp>
    <dsp:sp modelId="{FAD86EC6-F59A-4F50-9D17-91BB7D4208A0}">
      <dsp:nvSpPr>
        <dsp:cNvPr id="0" name=""/>
        <dsp:cNvSpPr/>
      </dsp:nvSpPr>
      <dsp:spPr>
        <a:xfrm>
          <a:off x="0" y="925197"/>
          <a:ext cx="2161676" cy="864670"/>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Single Line</a:t>
          </a:r>
          <a:endParaRPr lang="en-US" sz="2000" kern="1200" dirty="0"/>
        </a:p>
      </dsp:txBody>
      <dsp:txXfrm>
        <a:off x="432335" y="925197"/>
        <a:ext cx="1297006" cy="864670"/>
      </dsp:txXfrm>
    </dsp:sp>
    <dsp:sp modelId="{513F3542-FFF9-4471-B7B4-857274D8D0E4}">
      <dsp:nvSpPr>
        <dsp:cNvPr id="0" name=""/>
        <dsp:cNvSpPr/>
      </dsp:nvSpPr>
      <dsp:spPr>
        <a:xfrm>
          <a:off x="3894731" y="880364"/>
          <a:ext cx="2161676" cy="86467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Controls</a:t>
          </a:r>
          <a:endParaRPr lang="en-US" sz="2000" kern="1200" dirty="0"/>
        </a:p>
      </dsp:txBody>
      <dsp:txXfrm>
        <a:off x="4327066" y="880364"/>
        <a:ext cx="1297006" cy="864670"/>
      </dsp:txXfrm>
    </dsp:sp>
    <dsp:sp modelId="{BC003112-F40C-4CD6-9A57-45B46CB9C058}">
      <dsp:nvSpPr>
        <dsp:cNvPr id="0" name=""/>
        <dsp:cNvSpPr/>
      </dsp:nvSpPr>
      <dsp:spPr>
        <a:xfrm>
          <a:off x="5840240" y="880364"/>
          <a:ext cx="2161676" cy="86467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smtClean="0"/>
            <a:t>Enclosure</a:t>
          </a:r>
          <a:endParaRPr lang="en-US" sz="2000" kern="1200" dirty="0"/>
        </a:p>
      </dsp:txBody>
      <dsp:txXfrm>
        <a:off x="6272575" y="880364"/>
        <a:ext cx="1297006" cy="864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33900-EC62-4E05-AA24-CD8BC4A5392A}">
      <dsp:nvSpPr>
        <dsp:cNvPr id="0" name=""/>
        <dsp:cNvSpPr/>
      </dsp:nvSpPr>
      <dsp:spPr>
        <a:xfrm>
          <a:off x="2072476" y="1035343"/>
          <a:ext cx="2295868" cy="91834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smtClean="0"/>
            <a:t>Operation</a:t>
          </a:r>
          <a:endParaRPr lang="en-US" sz="2200" kern="1200" dirty="0"/>
        </a:p>
      </dsp:txBody>
      <dsp:txXfrm>
        <a:off x="2531650" y="1035343"/>
        <a:ext cx="1377521" cy="918347"/>
      </dsp:txXfrm>
    </dsp:sp>
    <dsp:sp modelId="{FAD86EC6-F59A-4F50-9D17-91BB7D4208A0}">
      <dsp:nvSpPr>
        <dsp:cNvPr id="0" name=""/>
        <dsp:cNvSpPr/>
      </dsp:nvSpPr>
      <dsp:spPr>
        <a:xfrm>
          <a:off x="0" y="1048815"/>
          <a:ext cx="2295868" cy="91834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Single Line</a:t>
          </a:r>
          <a:endParaRPr lang="en-US" sz="2200" kern="1200" dirty="0"/>
        </a:p>
      </dsp:txBody>
      <dsp:txXfrm>
        <a:off x="459174" y="1048815"/>
        <a:ext cx="1377521" cy="918347"/>
      </dsp:txXfrm>
    </dsp:sp>
    <dsp:sp modelId="{513F3542-FFF9-4471-B7B4-857274D8D0E4}">
      <dsp:nvSpPr>
        <dsp:cNvPr id="0" name=""/>
        <dsp:cNvSpPr/>
      </dsp:nvSpPr>
      <dsp:spPr>
        <a:xfrm>
          <a:off x="4136508" y="1001199"/>
          <a:ext cx="2295868" cy="9183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Controls</a:t>
          </a:r>
          <a:endParaRPr lang="en-US" sz="2200" kern="1200" dirty="0"/>
        </a:p>
      </dsp:txBody>
      <dsp:txXfrm>
        <a:off x="4595682" y="1001199"/>
        <a:ext cx="1377521" cy="918347"/>
      </dsp:txXfrm>
    </dsp:sp>
    <dsp:sp modelId="{BC003112-F40C-4CD6-9A57-45B46CB9C058}">
      <dsp:nvSpPr>
        <dsp:cNvPr id="0" name=""/>
        <dsp:cNvSpPr/>
      </dsp:nvSpPr>
      <dsp:spPr>
        <a:xfrm>
          <a:off x="6202790" y="1001199"/>
          <a:ext cx="2295868" cy="9183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smtClean="0"/>
            <a:t>Enclosure</a:t>
          </a:r>
          <a:endParaRPr lang="en-US" sz="2200" kern="1200" dirty="0"/>
        </a:p>
      </dsp:txBody>
      <dsp:txXfrm>
        <a:off x="6661964" y="1001199"/>
        <a:ext cx="1377521" cy="918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33900-EC62-4E05-AA24-CD8BC4A5392A}">
      <dsp:nvSpPr>
        <dsp:cNvPr id="0" name=""/>
        <dsp:cNvSpPr/>
      </dsp:nvSpPr>
      <dsp:spPr>
        <a:xfrm>
          <a:off x="2057514" y="964525"/>
          <a:ext cx="2272070" cy="9088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smtClean="0"/>
            <a:t>Operation</a:t>
          </a:r>
          <a:endParaRPr lang="en-US" sz="2200" kern="1200" dirty="0"/>
        </a:p>
      </dsp:txBody>
      <dsp:txXfrm>
        <a:off x="2511928" y="964525"/>
        <a:ext cx="1363242" cy="908828"/>
      </dsp:txXfrm>
    </dsp:sp>
    <dsp:sp modelId="{FAD86EC6-F59A-4F50-9D17-91BB7D4208A0}">
      <dsp:nvSpPr>
        <dsp:cNvPr id="0" name=""/>
        <dsp:cNvSpPr/>
      </dsp:nvSpPr>
      <dsp:spPr>
        <a:xfrm>
          <a:off x="0" y="978085"/>
          <a:ext cx="2272070" cy="90882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Single Line</a:t>
          </a:r>
          <a:endParaRPr lang="en-US" sz="2200" kern="1200" dirty="0"/>
        </a:p>
      </dsp:txBody>
      <dsp:txXfrm>
        <a:off x="454414" y="978085"/>
        <a:ext cx="1363242" cy="908828"/>
      </dsp:txXfrm>
    </dsp:sp>
    <dsp:sp modelId="{513F3542-FFF9-4471-B7B4-857274D8D0E4}">
      <dsp:nvSpPr>
        <dsp:cNvPr id="0" name=""/>
        <dsp:cNvSpPr/>
      </dsp:nvSpPr>
      <dsp:spPr>
        <a:xfrm>
          <a:off x="4155271" y="929944"/>
          <a:ext cx="2272070" cy="908828"/>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Controls</a:t>
          </a:r>
          <a:endParaRPr lang="en-US" sz="2200" kern="1200" dirty="0"/>
        </a:p>
      </dsp:txBody>
      <dsp:txXfrm>
        <a:off x="4609685" y="929944"/>
        <a:ext cx="1363242" cy="908828"/>
      </dsp:txXfrm>
    </dsp:sp>
    <dsp:sp modelId="{BC003112-F40C-4CD6-9A57-45B46CB9C058}">
      <dsp:nvSpPr>
        <dsp:cNvPr id="0" name=""/>
        <dsp:cNvSpPr/>
      </dsp:nvSpPr>
      <dsp:spPr>
        <a:xfrm>
          <a:off x="6138494" y="930962"/>
          <a:ext cx="2272070" cy="9088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smtClean="0"/>
            <a:t>Enclosure</a:t>
          </a:r>
          <a:endParaRPr lang="en-US" sz="2200" kern="1200" dirty="0"/>
        </a:p>
      </dsp:txBody>
      <dsp:txXfrm>
        <a:off x="6592908" y="930962"/>
        <a:ext cx="1363242" cy="908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33900-EC62-4E05-AA24-CD8BC4A5392A}">
      <dsp:nvSpPr>
        <dsp:cNvPr id="0" name=""/>
        <dsp:cNvSpPr/>
      </dsp:nvSpPr>
      <dsp:spPr>
        <a:xfrm>
          <a:off x="2057514" y="964525"/>
          <a:ext cx="2272070" cy="9088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smtClean="0"/>
            <a:t>Operation</a:t>
          </a:r>
          <a:endParaRPr lang="en-US" sz="2200" kern="1200" dirty="0"/>
        </a:p>
      </dsp:txBody>
      <dsp:txXfrm>
        <a:off x="2511928" y="964525"/>
        <a:ext cx="1363242" cy="908828"/>
      </dsp:txXfrm>
    </dsp:sp>
    <dsp:sp modelId="{FAD86EC6-F59A-4F50-9D17-91BB7D4208A0}">
      <dsp:nvSpPr>
        <dsp:cNvPr id="0" name=""/>
        <dsp:cNvSpPr/>
      </dsp:nvSpPr>
      <dsp:spPr>
        <a:xfrm>
          <a:off x="0" y="978085"/>
          <a:ext cx="2272070" cy="90882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Single Line</a:t>
          </a:r>
          <a:endParaRPr lang="en-US" sz="2200" kern="1200" dirty="0"/>
        </a:p>
      </dsp:txBody>
      <dsp:txXfrm>
        <a:off x="454414" y="978085"/>
        <a:ext cx="1363242" cy="908828"/>
      </dsp:txXfrm>
    </dsp:sp>
    <dsp:sp modelId="{513F3542-FFF9-4471-B7B4-857274D8D0E4}">
      <dsp:nvSpPr>
        <dsp:cNvPr id="0" name=""/>
        <dsp:cNvSpPr/>
      </dsp:nvSpPr>
      <dsp:spPr>
        <a:xfrm>
          <a:off x="4155271" y="929944"/>
          <a:ext cx="2272070" cy="90882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Controls</a:t>
          </a:r>
          <a:endParaRPr lang="en-US" sz="2200" kern="1200" dirty="0"/>
        </a:p>
      </dsp:txBody>
      <dsp:txXfrm>
        <a:off x="4609685" y="929944"/>
        <a:ext cx="1363242" cy="908828"/>
      </dsp:txXfrm>
    </dsp:sp>
    <dsp:sp modelId="{BC003112-F40C-4CD6-9A57-45B46CB9C058}">
      <dsp:nvSpPr>
        <dsp:cNvPr id="0" name=""/>
        <dsp:cNvSpPr/>
      </dsp:nvSpPr>
      <dsp:spPr>
        <a:xfrm>
          <a:off x="6138494" y="930962"/>
          <a:ext cx="2272070" cy="908828"/>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smtClean="0"/>
            <a:t>Enclosure</a:t>
          </a:r>
          <a:endParaRPr lang="en-US" sz="2200" kern="1200" dirty="0"/>
        </a:p>
      </dsp:txBody>
      <dsp:txXfrm>
        <a:off x="6592908" y="930962"/>
        <a:ext cx="1363242" cy="9088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a:defRPr sz="1200">
                <a:latin typeface="Times New Roman" pitchFamily="18" charset="0"/>
              </a:defRPr>
            </a:lvl1pPr>
          </a:lstStyle>
          <a:p>
            <a:endParaRPr lang="en-US" dirty="0"/>
          </a:p>
        </p:txBody>
      </p:sp>
      <p:sp>
        <p:nvSpPr>
          <p:cNvPr id="113667"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a:defRPr sz="1200">
                <a:latin typeface="Times New Roman" pitchFamily="18" charset="0"/>
              </a:defRPr>
            </a:lvl1pPr>
          </a:lstStyle>
          <a:p>
            <a:endParaRPr lang="en-US" dirty="0"/>
          </a:p>
        </p:txBody>
      </p:sp>
      <p:sp>
        <p:nvSpPr>
          <p:cNvPr id="113668" name="Rectangle 4"/>
          <p:cNvSpPr>
            <a:spLocks noGrp="1" noChangeArrowheads="1"/>
          </p:cNvSpPr>
          <p:nvPr>
            <p:ph type="ftr" sz="quarter" idx="2"/>
          </p:nvPr>
        </p:nvSpPr>
        <p:spPr bwMode="auto">
          <a:xfrm>
            <a:off x="0" y="8805863"/>
            <a:ext cx="3027363" cy="463550"/>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a:defRPr sz="1200">
                <a:latin typeface="Times New Roman" pitchFamily="18" charset="0"/>
              </a:defRPr>
            </a:lvl1pPr>
          </a:lstStyle>
          <a:p>
            <a:endParaRPr lang="en-US" dirty="0"/>
          </a:p>
        </p:txBody>
      </p:sp>
      <p:sp>
        <p:nvSpPr>
          <p:cNvPr id="113669" name="Rectangle 5"/>
          <p:cNvSpPr>
            <a:spLocks noGrp="1" noChangeArrowheads="1"/>
          </p:cNvSpPr>
          <p:nvPr>
            <p:ph type="sldNum" sz="quarter" idx="3"/>
          </p:nvPr>
        </p:nvSpPr>
        <p:spPr bwMode="auto">
          <a:xfrm>
            <a:off x="3956050" y="8805863"/>
            <a:ext cx="3027363" cy="463550"/>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a:defRPr sz="1200">
                <a:latin typeface="Times New Roman" pitchFamily="18" charset="0"/>
              </a:defRPr>
            </a:lvl1pPr>
          </a:lstStyle>
          <a:p>
            <a:fld id="{1BA545E9-DA20-4D38-B118-8C31E51212D4}" type="slidenum">
              <a:rPr lang="en-US"/>
              <a:pPr/>
              <a:t>‹#›</a:t>
            </a:fld>
            <a:endParaRPr lang="en-US" dirty="0"/>
          </a:p>
        </p:txBody>
      </p:sp>
    </p:spTree>
    <p:extLst>
      <p:ext uri="{BB962C8B-B14F-4D97-AF65-F5344CB8AC3E}">
        <p14:creationId xmlns:p14="http://schemas.microsoft.com/office/powerpoint/2010/main" val="3055205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defTabSz="923925">
              <a:defRPr sz="1200"/>
            </a:lvl1pPr>
          </a:lstStyle>
          <a:p>
            <a:endParaRPr lang="en-US" dirty="0"/>
          </a:p>
        </p:txBody>
      </p:sp>
      <p:sp>
        <p:nvSpPr>
          <p:cNvPr id="40963"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r" defTabSz="923925">
              <a:defRPr sz="1200"/>
            </a:lvl1pPr>
          </a:lstStyle>
          <a:p>
            <a:endParaRPr lang="en-US" dirty="0"/>
          </a:p>
        </p:txBody>
      </p:sp>
      <p:sp>
        <p:nvSpPr>
          <p:cNvPr id="4096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931863" y="4402138"/>
            <a:ext cx="5121275" cy="4173537"/>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6"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defTabSz="923925">
              <a:defRPr sz="1200"/>
            </a:lvl1pPr>
          </a:lstStyle>
          <a:p>
            <a:endParaRPr lang="en-US" dirty="0"/>
          </a:p>
        </p:txBody>
      </p:sp>
      <p:sp>
        <p:nvSpPr>
          <p:cNvPr id="40967"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r" defTabSz="923925">
              <a:defRPr sz="1200"/>
            </a:lvl1pPr>
          </a:lstStyle>
          <a:p>
            <a:fld id="{AAC8B8C5-0A2C-4C1F-A94D-21000A3223F5}" type="slidenum">
              <a:rPr lang="en-US"/>
              <a:pPr/>
              <a:t>‹#›</a:t>
            </a:fld>
            <a:endParaRPr lang="en-US" dirty="0"/>
          </a:p>
        </p:txBody>
      </p:sp>
    </p:spTree>
    <p:extLst>
      <p:ext uri="{BB962C8B-B14F-4D97-AF65-F5344CB8AC3E}">
        <p14:creationId xmlns:p14="http://schemas.microsoft.com/office/powerpoint/2010/main" val="1186608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Take you through a journey of how to select a specific ATS based on all availabale configurations and in the processs explain what an ATS is, how it operates…</a:t>
            </a:r>
            <a:endParaRPr lang="en-US"/>
          </a:p>
        </p:txBody>
      </p:sp>
      <p:sp>
        <p:nvSpPr>
          <p:cNvPr id="4" name="Slide Number Placeholder 3"/>
          <p:cNvSpPr>
            <a:spLocks noGrp="1"/>
          </p:cNvSpPr>
          <p:nvPr>
            <p:ph type="sldNum" sz="quarter" idx="10"/>
          </p:nvPr>
        </p:nvSpPr>
        <p:spPr/>
        <p:txBody>
          <a:bodyPr/>
          <a:lstStyle/>
          <a:p>
            <a:fld id="{AAC8B8C5-0A2C-4C1F-A94D-21000A3223F5}" type="slidenum">
              <a:rPr lang="en-US" smtClean="0"/>
              <a:pPr/>
              <a:t>1</a:t>
            </a:fld>
            <a:endParaRPr lang="en-US" dirty="0"/>
          </a:p>
        </p:txBody>
      </p:sp>
    </p:spTree>
    <p:extLst>
      <p:ext uri="{BB962C8B-B14F-4D97-AF65-F5344CB8AC3E}">
        <p14:creationId xmlns:p14="http://schemas.microsoft.com/office/powerpoint/2010/main" val="112501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Current metering package</a:t>
            </a:r>
            <a:endParaRPr lang="en-US"/>
          </a:p>
        </p:txBody>
      </p:sp>
      <p:sp>
        <p:nvSpPr>
          <p:cNvPr id="4" name="Slide Number Placeholder 3"/>
          <p:cNvSpPr>
            <a:spLocks noGrp="1"/>
          </p:cNvSpPr>
          <p:nvPr>
            <p:ph type="sldNum" sz="quarter" idx="10"/>
          </p:nvPr>
        </p:nvSpPr>
        <p:spPr/>
        <p:txBody>
          <a:bodyPr/>
          <a:lstStyle/>
          <a:p>
            <a:fld id="{AAC8B8C5-0A2C-4C1F-A94D-21000A3223F5}" type="slidenum">
              <a:rPr lang="en-US" smtClean="0"/>
              <a:pPr/>
              <a:t>25</a:t>
            </a:fld>
            <a:endParaRPr lang="en-US" dirty="0"/>
          </a:p>
        </p:txBody>
      </p:sp>
    </p:spTree>
    <p:extLst>
      <p:ext uri="{BB962C8B-B14F-4D97-AF65-F5344CB8AC3E}">
        <p14:creationId xmlns:p14="http://schemas.microsoft.com/office/powerpoint/2010/main" val="233897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Contactor  - Three connection points (Normal, Emergency, Load)</a:t>
            </a:r>
          </a:p>
          <a:p>
            <a:r>
              <a:rPr lang="en-US" smtClean="0"/>
              <a:t>Controller – Manages Loss/Return</a:t>
            </a:r>
            <a:r>
              <a:rPr lang="en-US" baseline="0" smtClean="0"/>
              <a:t> of Normal, time delays and start/stop of generator</a:t>
            </a:r>
          </a:p>
        </p:txBody>
      </p:sp>
      <p:sp>
        <p:nvSpPr>
          <p:cNvPr id="4" name="Slide Number Placeholder 3"/>
          <p:cNvSpPr>
            <a:spLocks noGrp="1"/>
          </p:cNvSpPr>
          <p:nvPr>
            <p:ph type="sldNum" sz="quarter" idx="10"/>
          </p:nvPr>
        </p:nvSpPr>
        <p:spPr/>
        <p:txBody>
          <a:bodyPr/>
          <a:lstStyle/>
          <a:p>
            <a:fld id="{AAC8B8C5-0A2C-4C1F-A94D-21000A3223F5}" type="slidenum">
              <a:rPr lang="en-US" smtClean="0"/>
              <a:pPr/>
              <a:t>5</a:t>
            </a:fld>
            <a:endParaRPr lang="en-US" dirty="0"/>
          </a:p>
        </p:txBody>
      </p:sp>
    </p:spTree>
    <p:extLst>
      <p:ext uri="{BB962C8B-B14F-4D97-AF65-F5344CB8AC3E}">
        <p14:creationId xmlns:p14="http://schemas.microsoft.com/office/powerpoint/2010/main" val="406800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The</a:t>
            </a:r>
            <a:r>
              <a:rPr lang="en-US" baseline="0" smtClean="0"/>
              <a:t> single lie is the map and the specification defines the operation (direction) and the requirements (rules) we must follow…. After we determine both of these things, only then can we select the controls and define how to package the controls</a:t>
            </a:r>
            <a:endParaRPr lang="en-US" smtClean="0"/>
          </a:p>
          <a:p>
            <a:endParaRPr lang="en-US"/>
          </a:p>
        </p:txBody>
      </p:sp>
      <p:sp>
        <p:nvSpPr>
          <p:cNvPr id="4" name="Slide Number Placeholder 3"/>
          <p:cNvSpPr>
            <a:spLocks noGrp="1"/>
          </p:cNvSpPr>
          <p:nvPr>
            <p:ph type="sldNum" sz="quarter" idx="10"/>
          </p:nvPr>
        </p:nvSpPr>
        <p:spPr/>
        <p:txBody>
          <a:bodyPr/>
          <a:lstStyle/>
          <a:p>
            <a:fld id="{AAC8B8C5-0A2C-4C1F-A94D-21000A3223F5}" type="slidenum">
              <a:rPr lang="en-US" smtClean="0"/>
              <a:pPr/>
              <a:t>6</a:t>
            </a:fld>
            <a:endParaRPr lang="en-US" dirty="0"/>
          </a:p>
        </p:txBody>
      </p:sp>
    </p:spTree>
    <p:extLst>
      <p:ext uri="{BB962C8B-B14F-4D97-AF65-F5344CB8AC3E}">
        <p14:creationId xmlns:p14="http://schemas.microsoft.com/office/powerpoint/2010/main" val="28118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Service entrance automatic transfer switches incorporate an isolating mechanism and over-current protection on the utility supply</a:t>
            </a:r>
          </a:p>
          <a:p>
            <a:pPr marL="171450" indent="-171450">
              <a:buFont typeface="Arial" panose="020B0604020202020204" pitchFamily="34" charset="0"/>
              <a:buChar char="•"/>
            </a:pPr>
            <a:r>
              <a:rPr lang="en-US" smtClean="0"/>
              <a:t>Potential Cost Savings</a:t>
            </a:r>
          </a:p>
          <a:p>
            <a:pPr marL="171450" indent="-171450">
              <a:buFont typeface="Arial" panose="020B0604020202020204" pitchFamily="34" charset="0"/>
              <a:buChar char="•"/>
            </a:pPr>
            <a:r>
              <a:rPr lang="en-US" smtClean="0"/>
              <a:t>Potential footprint reduction</a:t>
            </a:r>
            <a:endParaRPr lang="en-US"/>
          </a:p>
        </p:txBody>
      </p:sp>
      <p:sp>
        <p:nvSpPr>
          <p:cNvPr id="4" name="Slide Number Placeholder 3"/>
          <p:cNvSpPr>
            <a:spLocks noGrp="1"/>
          </p:cNvSpPr>
          <p:nvPr>
            <p:ph type="sldNum" sz="quarter" idx="10"/>
          </p:nvPr>
        </p:nvSpPr>
        <p:spPr/>
        <p:txBody>
          <a:bodyPr/>
          <a:lstStyle/>
          <a:p>
            <a:fld id="{AAC8B8C5-0A2C-4C1F-A94D-21000A3223F5}" type="slidenum">
              <a:rPr lang="en-US" smtClean="0"/>
              <a:pPr/>
              <a:t>10</a:t>
            </a:fld>
            <a:endParaRPr lang="en-US" dirty="0"/>
          </a:p>
        </p:txBody>
      </p:sp>
    </p:spTree>
    <p:extLst>
      <p:ext uri="{BB962C8B-B14F-4D97-AF65-F5344CB8AC3E}">
        <p14:creationId xmlns:p14="http://schemas.microsoft.com/office/powerpoint/2010/main" val="163163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simplify the drawings, we are only showing one</a:t>
            </a:r>
            <a:r>
              <a:rPr lang="en-US" baseline="0" smtClean="0"/>
              <a:t> of the three phases.</a:t>
            </a:r>
            <a:endParaRPr lang="en-US" smtClean="0"/>
          </a:p>
          <a:p>
            <a:r>
              <a:rPr lang="en-US" smtClean="0"/>
              <a:t>Electricity generated</a:t>
            </a:r>
            <a:r>
              <a:rPr lang="en-US" baseline="0" smtClean="0"/>
              <a:t> </a:t>
            </a:r>
            <a:r>
              <a:rPr lang="en-US" smtClean="0"/>
              <a:t>leaves the generator and will need to come back to the neutral of the source</a:t>
            </a:r>
          </a:p>
          <a:p>
            <a:r>
              <a:rPr lang="en-US" smtClean="0"/>
              <a:t>Everything gen produces will come back.</a:t>
            </a:r>
            <a:endParaRPr lang="en-US"/>
          </a:p>
        </p:txBody>
      </p:sp>
      <p:sp>
        <p:nvSpPr>
          <p:cNvPr id="4" name="Slide Number Placeholder 3"/>
          <p:cNvSpPr>
            <a:spLocks noGrp="1"/>
          </p:cNvSpPr>
          <p:nvPr>
            <p:ph type="sldNum" sz="quarter" idx="10"/>
          </p:nvPr>
        </p:nvSpPr>
        <p:spPr/>
        <p:txBody>
          <a:bodyPr/>
          <a:lstStyle/>
          <a:p>
            <a:fld id="{AAC8B8C5-0A2C-4C1F-A94D-21000A3223F5}" type="slidenum">
              <a:rPr lang="en-US" smtClean="0"/>
              <a:pPr/>
              <a:t>12</a:t>
            </a:fld>
            <a:endParaRPr lang="en-US" dirty="0"/>
          </a:p>
        </p:txBody>
      </p:sp>
    </p:spTree>
    <p:extLst>
      <p:ext uri="{BB962C8B-B14F-4D97-AF65-F5344CB8AC3E}">
        <p14:creationId xmlns:p14="http://schemas.microsoft.com/office/powerpoint/2010/main" val="206715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simplify the drawings, we are only showing one</a:t>
            </a:r>
            <a:r>
              <a:rPr lang="en-US" baseline="0" smtClean="0"/>
              <a:t> of the three phases.</a:t>
            </a:r>
            <a:endParaRPr lang="en-US" smtClean="0"/>
          </a:p>
          <a:p>
            <a:r>
              <a:rPr lang="en-US" smtClean="0"/>
              <a:t>Electricity generated</a:t>
            </a:r>
            <a:r>
              <a:rPr lang="en-US" baseline="0" smtClean="0"/>
              <a:t> </a:t>
            </a:r>
            <a:r>
              <a:rPr lang="en-US" smtClean="0"/>
              <a:t>leaves the generator and will need to come back to the neutral of the source</a:t>
            </a:r>
          </a:p>
          <a:p>
            <a:r>
              <a:rPr lang="en-US" smtClean="0"/>
              <a:t>Everything gen produces will come back.</a:t>
            </a:r>
          </a:p>
          <a:p>
            <a:endParaRPr lang="en-US" smtClean="0"/>
          </a:p>
          <a:p>
            <a:r>
              <a:rPr lang="en-US" smtClean="0"/>
              <a:t>You should NEVER bond the neutral to the ground</a:t>
            </a:r>
            <a:r>
              <a:rPr lang="en-US" baseline="0" smtClean="0"/>
              <a:t> on the emergency source when the Genset is NOT a separately derived source.</a:t>
            </a:r>
            <a:endParaRPr lang="en-US"/>
          </a:p>
        </p:txBody>
      </p:sp>
      <p:sp>
        <p:nvSpPr>
          <p:cNvPr id="4" name="Slide Number Placeholder 3"/>
          <p:cNvSpPr>
            <a:spLocks noGrp="1"/>
          </p:cNvSpPr>
          <p:nvPr>
            <p:ph type="sldNum" sz="quarter" idx="10"/>
          </p:nvPr>
        </p:nvSpPr>
        <p:spPr/>
        <p:txBody>
          <a:bodyPr/>
          <a:lstStyle/>
          <a:p>
            <a:fld id="{AAC8B8C5-0A2C-4C1F-A94D-21000A3223F5}" type="slidenum">
              <a:rPr lang="en-US" smtClean="0"/>
              <a:pPr/>
              <a:t>13</a:t>
            </a:fld>
            <a:endParaRPr lang="en-US" dirty="0"/>
          </a:p>
        </p:txBody>
      </p:sp>
    </p:spTree>
    <p:extLst>
      <p:ext uri="{BB962C8B-B14F-4D97-AF65-F5344CB8AC3E}">
        <p14:creationId xmlns:p14="http://schemas.microsoft.com/office/powerpoint/2010/main" val="75838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Point A has a ground fault to one of the phases.</a:t>
            </a:r>
          </a:p>
          <a:p>
            <a:r>
              <a:rPr lang="en-US" smtClean="0"/>
              <a:t>Power comes</a:t>
            </a:r>
            <a:r>
              <a:rPr lang="en-US" baseline="0" smtClean="0"/>
              <a:t> back through point B. (Grounded neutral) and flows back to the gen through the neutral.  The algebraic sum of the three phases will still sum up to the current on the neutral.  Ground fault is undetected. Sensing CT sees that the current from all phases matches what is returning  back to neutral.</a:t>
            </a:r>
          </a:p>
        </p:txBody>
      </p:sp>
      <p:sp>
        <p:nvSpPr>
          <p:cNvPr id="4" name="Slide Number Placeholder 3"/>
          <p:cNvSpPr>
            <a:spLocks noGrp="1"/>
          </p:cNvSpPr>
          <p:nvPr>
            <p:ph type="sldNum" sz="quarter" idx="10"/>
          </p:nvPr>
        </p:nvSpPr>
        <p:spPr/>
        <p:txBody>
          <a:bodyPr/>
          <a:lstStyle/>
          <a:p>
            <a:fld id="{AAC8B8C5-0A2C-4C1F-A94D-21000A3223F5}" type="slidenum">
              <a:rPr lang="en-US" smtClean="0"/>
              <a:pPr/>
              <a:t>14</a:t>
            </a:fld>
            <a:endParaRPr lang="en-US" dirty="0"/>
          </a:p>
        </p:txBody>
      </p:sp>
    </p:spTree>
    <p:extLst>
      <p:ext uri="{BB962C8B-B14F-4D97-AF65-F5344CB8AC3E}">
        <p14:creationId xmlns:p14="http://schemas.microsoft.com/office/powerpoint/2010/main" val="167252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Multiple reasons to select a 4 pole ATS</a:t>
            </a:r>
          </a:p>
          <a:p>
            <a:pPr marL="171450" indent="-171450">
              <a:buFontTx/>
              <a:buChar char="-"/>
            </a:pPr>
            <a:r>
              <a:rPr lang="en-US" baseline="0" smtClean="0"/>
              <a:t>Generator is a separately derived source</a:t>
            </a:r>
          </a:p>
          <a:p>
            <a:pPr marL="171450" indent="-171450">
              <a:buFontTx/>
              <a:buChar char="-"/>
            </a:pPr>
            <a:r>
              <a:rPr lang="en-US" baseline="0" smtClean="0"/>
              <a:t>Ground Fault Protection for the emergency source is required</a:t>
            </a:r>
            <a:endParaRPr lang="en-US" smtClean="0"/>
          </a:p>
        </p:txBody>
      </p:sp>
      <p:sp>
        <p:nvSpPr>
          <p:cNvPr id="4" name="Slide Number Placeholder 3"/>
          <p:cNvSpPr>
            <a:spLocks noGrp="1"/>
          </p:cNvSpPr>
          <p:nvPr>
            <p:ph type="sldNum" sz="quarter" idx="10"/>
          </p:nvPr>
        </p:nvSpPr>
        <p:spPr/>
        <p:txBody>
          <a:bodyPr/>
          <a:lstStyle/>
          <a:p>
            <a:fld id="{AAC8B8C5-0A2C-4C1F-A94D-21000A3223F5}" type="slidenum">
              <a:rPr lang="en-US" smtClean="0"/>
              <a:pPr/>
              <a:t>15</a:t>
            </a:fld>
            <a:endParaRPr lang="en-US" dirty="0"/>
          </a:p>
        </p:txBody>
      </p:sp>
    </p:spTree>
    <p:extLst>
      <p:ext uri="{BB962C8B-B14F-4D97-AF65-F5344CB8AC3E}">
        <p14:creationId xmlns:p14="http://schemas.microsoft.com/office/powerpoint/2010/main" val="330587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Allows the ability to load shed based on load priority</a:t>
            </a:r>
          </a:p>
          <a:p>
            <a:endParaRPr lang="en-US"/>
          </a:p>
        </p:txBody>
      </p:sp>
      <p:sp>
        <p:nvSpPr>
          <p:cNvPr id="4" name="Slide Number Placeholder 3"/>
          <p:cNvSpPr>
            <a:spLocks noGrp="1"/>
          </p:cNvSpPr>
          <p:nvPr>
            <p:ph type="sldNum" sz="quarter" idx="10"/>
          </p:nvPr>
        </p:nvSpPr>
        <p:spPr/>
        <p:txBody>
          <a:bodyPr/>
          <a:lstStyle/>
          <a:p>
            <a:fld id="{AAC8B8C5-0A2C-4C1F-A94D-21000A3223F5}" type="slidenum">
              <a:rPr lang="en-US" smtClean="0"/>
              <a:pPr/>
              <a:t>24</a:t>
            </a:fld>
            <a:endParaRPr lang="en-US" dirty="0"/>
          </a:p>
        </p:txBody>
      </p:sp>
    </p:spTree>
    <p:extLst>
      <p:ext uri="{BB962C8B-B14F-4D97-AF65-F5344CB8AC3E}">
        <p14:creationId xmlns:p14="http://schemas.microsoft.com/office/powerpoint/2010/main" val="4337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1313"/>
            <a:ext cx="7772400" cy="4114800"/>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033624" y="1647736"/>
            <a:ext cx="5076751" cy="1031875"/>
          </a:xfrm>
        </p:spPr>
        <p:txBody>
          <a:bodyPr/>
          <a:lstStyle>
            <a:lvl1pPr algn="ctr">
              <a:buNone/>
              <a:defRPr sz="2800"/>
            </a:lvl1pPr>
          </a:lstStyle>
          <a:p>
            <a:pPr lvl="0"/>
            <a:r>
              <a:rPr lang="en-US" dirty="0" smtClean="0"/>
              <a:t>Click to edit Master text styles</a:t>
            </a:r>
          </a:p>
        </p:txBody>
      </p:sp>
      <p:sp>
        <p:nvSpPr>
          <p:cNvPr id="10" name="Text Placeholder 8"/>
          <p:cNvSpPr>
            <a:spLocks noGrp="1"/>
          </p:cNvSpPr>
          <p:nvPr>
            <p:ph type="body" sz="quarter" idx="11"/>
          </p:nvPr>
        </p:nvSpPr>
        <p:spPr>
          <a:xfrm>
            <a:off x="2033625" y="3082925"/>
            <a:ext cx="5076751" cy="1031875"/>
          </a:xfrm>
        </p:spPr>
        <p:txBody>
          <a:bodyPr/>
          <a:lstStyle>
            <a:lvl1pPr algn="ctr">
              <a:buNone/>
              <a:defRPr sz="2400"/>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367713"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114425"/>
            <a:ext cx="4267200" cy="552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114425"/>
            <a:ext cx="4267200" cy="5524500"/>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14425"/>
            <a:ext cx="4267200" cy="552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4425"/>
            <a:ext cx="4267200" cy="552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bwMode="auto">
          <a:xfrm>
            <a:off x="685800" y="1519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7052" name="Rectangle 12"/>
          <p:cNvSpPr>
            <a:spLocks noGrp="1" noChangeArrowheads="1"/>
          </p:cNvSpPr>
          <p:nvPr>
            <p:ph type="title"/>
          </p:nvPr>
        </p:nvSpPr>
        <p:spPr bwMode="auto">
          <a:xfrm>
            <a:off x="297440" y="46038"/>
            <a:ext cx="7772400" cy="5270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sp>
        <p:nvSpPr>
          <p:cNvPr id="15" name="Slide Number Placeholder 5"/>
          <p:cNvSpPr txBox="1">
            <a:spLocks/>
          </p:cNvSpPr>
          <p:nvPr userDrawn="1"/>
        </p:nvSpPr>
        <p:spPr>
          <a:xfrm>
            <a:off x="7890192" y="6366147"/>
            <a:ext cx="1089025" cy="457200"/>
          </a:xfrm>
          <a:prstGeom prst="rect">
            <a:avLst/>
          </a:prstGeom>
        </p:spPr>
        <p:txBody>
          <a:bodyPr anchor="ctr" anchorCtr="1"/>
          <a:lstStyle>
            <a:lvl1pPr>
              <a:defRPr/>
            </a:lvl1pPr>
          </a:lstStyle>
          <a:p>
            <a:pPr eaLnBrk="0" hangingPunct="0">
              <a:defRPr/>
            </a:pPr>
            <a:r>
              <a:rPr lang="en-US" sz="1200" b="0" dirty="0" smtClean="0"/>
              <a:t>Page </a:t>
            </a:r>
            <a:fld id="{2AF8CC22-C733-498C-9B4E-E2B627DB4257}" type="slidenum">
              <a:rPr lang="en-US" sz="1200" b="0" smtClean="0"/>
              <a:pPr eaLnBrk="0" hangingPunct="0">
                <a:defRPr/>
              </a:pPr>
              <a:t>‹#›</a:t>
            </a:fld>
            <a:endParaRPr lang="en-US" sz="1200" b="0" dirty="0"/>
          </a:p>
        </p:txBody>
      </p:sp>
      <p:sp>
        <p:nvSpPr>
          <p:cNvPr id="17" name="Line 20"/>
          <p:cNvSpPr>
            <a:spLocks noChangeShapeType="1"/>
          </p:cNvSpPr>
          <p:nvPr userDrawn="1"/>
        </p:nvSpPr>
        <p:spPr bwMode="auto">
          <a:xfrm>
            <a:off x="360363" y="599440"/>
            <a:ext cx="8261350" cy="0"/>
          </a:xfrm>
          <a:prstGeom prst="line">
            <a:avLst/>
          </a:prstGeom>
          <a:noFill/>
          <a:ln w="25400">
            <a:solidFill>
              <a:schemeClr val="bg2"/>
            </a:solidFill>
            <a:round/>
            <a:headEnd/>
            <a:tailEnd/>
          </a:ln>
          <a:effectLst/>
        </p:spPr>
        <p:txBody>
          <a:bodyPr wrap="none" anchor="ctr"/>
          <a:lstStyle/>
          <a:p>
            <a:endParaRPr lang="en-US" dirty="0"/>
          </a:p>
        </p:txBody>
      </p:sp>
      <p:sp>
        <p:nvSpPr>
          <p:cNvPr id="18" name="Line 44"/>
          <p:cNvSpPr>
            <a:spLocks noChangeShapeType="1"/>
          </p:cNvSpPr>
          <p:nvPr userDrawn="1"/>
        </p:nvSpPr>
        <p:spPr bwMode="auto">
          <a:xfrm flipV="1">
            <a:off x="406400" y="6281083"/>
            <a:ext cx="8261350" cy="0"/>
          </a:xfrm>
          <a:prstGeom prst="line">
            <a:avLst/>
          </a:prstGeom>
          <a:noFill/>
          <a:ln w="25400">
            <a:solidFill>
              <a:schemeClr val="bg2"/>
            </a:solidFill>
            <a:round/>
            <a:headEnd/>
            <a:tailEnd/>
          </a:ln>
          <a:effectLst/>
        </p:spPr>
        <p:txBody>
          <a:bodyPr wrap="none" anchor="ctr"/>
          <a:lstStyle/>
          <a:p>
            <a:endParaRPr lang="en-US" dirty="0"/>
          </a:p>
        </p:txBody>
      </p:sp>
      <p:sp>
        <p:nvSpPr>
          <p:cNvPr id="3" name="TextBox 2"/>
          <p:cNvSpPr txBox="1"/>
          <p:nvPr userDrawn="1"/>
        </p:nvSpPr>
        <p:spPr>
          <a:xfrm>
            <a:off x="309563" y="6353780"/>
            <a:ext cx="3176126" cy="400110"/>
          </a:xfrm>
          <a:prstGeom prst="rect">
            <a:avLst/>
          </a:prstGeom>
          <a:noFill/>
        </p:spPr>
        <p:txBody>
          <a:bodyPr wrap="none" rtlCol="0">
            <a:spAutoFit/>
          </a:bodyPr>
          <a:lstStyle/>
          <a:p>
            <a:r>
              <a:rPr lang="en-US" sz="2000" kern="1200" smtClean="0">
                <a:solidFill>
                  <a:schemeClr val="tx1"/>
                </a:solidFill>
                <a:effectLst/>
                <a:latin typeface="Arial" charset="0"/>
                <a:ea typeface="+mn-ea"/>
                <a:cs typeface="+mn-cs"/>
              </a:rPr>
              <a:t>IEEE-IAS, Atlanta Chapter</a:t>
            </a:r>
            <a:endParaRPr lang="en-US" sz="2000"/>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 id="2147483657" r:id="rId3"/>
    <p:sldLayoutId id="2147483658" r:id="rId4"/>
    <p:sldLayoutId id="2147483659" r:id="rId5"/>
  </p:sldLayoutIdLst>
  <p:hf sldNum="0" hd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ctr" rtl="0" eaLnBrk="1" fontAlgn="base" hangingPunct="1">
        <a:spcBef>
          <a:spcPct val="0"/>
        </a:spcBef>
        <a:spcAft>
          <a:spcPct val="0"/>
        </a:spcAft>
        <a:defRPr sz="2800">
          <a:solidFill>
            <a:schemeClr val="bg1"/>
          </a:solidFill>
          <a:latin typeface="Arial" charset="0"/>
        </a:defRPr>
      </a:lvl2pPr>
      <a:lvl3pPr algn="ctr" rtl="0" eaLnBrk="1" fontAlgn="base" hangingPunct="1">
        <a:spcBef>
          <a:spcPct val="0"/>
        </a:spcBef>
        <a:spcAft>
          <a:spcPct val="0"/>
        </a:spcAft>
        <a:defRPr sz="2800">
          <a:solidFill>
            <a:schemeClr val="bg1"/>
          </a:solidFill>
          <a:latin typeface="Arial" charset="0"/>
        </a:defRPr>
      </a:lvl3pPr>
      <a:lvl4pPr algn="ctr" rtl="0" eaLnBrk="1" fontAlgn="base" hangingPunct="1">
        <a:spcBef>
          <a:spcPct val="0"/>
        </a:spcBef>
        <a:spcAft>
          <a:spcPct val="0"/>
        </a:spcAft>
        <a:defRPr sz="2800">
          <a:solidFill>
            <a:schemeClr val="bg1"/>
          </a:solidFill>
          <a:latin typeface="Arial" charset="0"/>
        </a:defRPr>
      </a:lvl4pPr>
      <a:lvl5pPr algn="ctr" rtl="0" eaLnBrk="1" fontAlgn="base" hangingPunct="1">
        <a:spcBef>
          <a:spcPct val="0"/>
        </a:spcBef>
        <a:spcAft>
          <a:spcPct val="0"/>
        </a:spcAft>
        <a:defRPr sz="28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2" name="Rectangle 6"/>
          <p:cNvSpPr>
            <a:spLocks noChangeArrowheads="1"/>
          </p:cNvSpPr>
          <p:nvPr/>
        </p:nvSpPr>
        <p:spPr bwMode="auto">
          <a:xfrm>
            <a:off x="685800" y="1454150"/>
            <a:ext cx="7772400" cy="1470025"/>
          </a:xfrm>
          <a:prstGeom prst="rect">
            <a:avLst/>
          </a:prstGeom>
          <a:noFill/>
          <a:ln w="9525">
            <a:noFill/>
            <a:miter lim="800000"/>
            <a:headEnd/>
            <a:tailEnd/>
          </a:ln>
          <a:effectLst/>
        </p:spPr>
        <p:txBody>
          <a:bodyPr/>
          <a:lstStyle/>
          <a:p>
            <a:pPr algn="ctr"/>
            <a:r>
              <a:rPr lang="en-US" dirty="0" smtClean="0"/>
              <a:t>Automatic Transfer Switches</a:t>
            </a:r>
            <a:br>
              <a:rPr lang="en-US" dirty="0" smtClean="0"/>
            </a:br>
            <a:endParaRPr lang="en-US" sz="1200" dirty="0" smtClean="0"/>
          </a:p>
        </p:txBody>
      </p:sp>
      <p:sp>
        <p:nvSpPr>
          <p:cNvPr id="326663" name="Rectangle 7"/>
          <p:cNvSpPr>
            <a:spLocks noChangeArrowheads="1"/>
          </p:cNvSpPr>
          <p:nvPr/>
        </p:nvSpPr>
        <p:spPr bwMode="auto">
          <a:xfrm>
            <a:off x="1362075" y="3195083"/>
            <a:ext cx="6400800" cy="925033"/>
          </a:xfrm>
          <a:prstGeom prst="rect">
            <a:avLst/>
          </a:prstGeom>
          <a:noFill/>
          <a:ln w="9525">
            <a:noFill/>
            <a:miter lim="800000"/>
            <a:headEnd/>
            <a:tailEnd/>
          </a:ln>
          <a:effectLst/>
        </p:spPr>
        <p:txBody>
          <a:bodyPr/>
          <a:lstStyle/>
          <a:p>
            <a:pPr marL="342900" indent="-342900" algn="ctr">
              <a:spcBef>
                <a:spcPct val="20000"/>
              </a:spcBef>
            </a:pPr>
            <a:r>
              <a:rPr lang="en-US" sz="1800" dirty="0" smtClean="0"/>
              <a:t>Presented </a:t>
            </a:r>
          </a:p>
          <a:p>
            <a:pPr marL="342900" indent="-342900" algn="ctr">
              <a:spcBef>
                <a:spcPct val="20000"/>
              </a:spcBef>
            </a:pPr>
            <a:r>
              <a:rPr lang="en-US" sz="1800" dirty="0" smtClean="0"/>
              <a:t>By</a:t>
            </a:r>
          </a:p>
          <a:p>
            <a:pPr marL="342900" indent="-342900" algn="ctr">
              <a:spcBef>
                <a:spcPct val="20000"/>
              </a:spcBef>
            </a:pPr>
            <a:endParaRPr lang="en-US" sz="1800" dirty="0" smtClean="0"/>
          </a:p>
          <a:p>
            <a:pPr marL="342900" indent="-342900" algn="ctr">
              <a:spcBef>
                <a:spcPct val="20000"/>
              </a:spcBef>
            </a:pPr>
            <a:r>
              <a:rPr lang="en-US" sz="1800" smtClean="0"/>
              <a:t>Oscar Gross</a:t>
            </a:r>
            <a:endParaRPr lang="en-US" sz="1800" dirty="0" smtClean="0"/>
          </a:p>
          <a:p>
            <a:pPr marL="342900" indent="-342900" algn="ctr">
              <a:spcBef>
                <a:spcPct val="20000"/>
              </a:spcBef>
            </a:pPr>
            <a:r>
              <a:rPr lang="en-US" sz="1800" dirty="0" smtClean="0"/>
              <a:t>Kohler Power Systems</a:t>
            </a:r>
          </a:p>
          <a:p>
            <a:pPr marL="342900" indent="-342900" algn="ctr">
              <a:spcBef>
                <a:spcPct val="20000"/>
              </a:spcBef>
            </a:pPr>
            <a:endParaRPr lang="en-US" sz="2400" dirty="0" smtClean="0"/>
          </a:p>
          <a:p>
            <a:pPr marL="342900" indent="-342900" algn="ctr">
              <a:spcBef>
                <a:spcPct val="20000"/>
              </a:spcBef>
            </a:pPr>
            <a:endParaRPr lang="en-US" sz="2400" dirty="0" smtClean="0"/>
          </a:p>
          <a:p>
            <a:pPr marL="342900" indent="-342900" algn="ctr">
              <a:spcBef>
                <a:spcPct val="20000"/>
              </a:spcBef>
            </a:pPr>
            <a:endParaRPr lang="en-US" sz="2400" dirty="0" smtClean="0"/>
          </a:p>
          <a:p>
            <a:pPr marL="342900" indent="-342900" algn="ctr">
              <a:spcBef>
                <a:spcPct val="20000"/>
              </a:spcBef>
            </a:pPr>
            <a:endParaRPr lang="en-US"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title"/>
          </p:nvPr>
        </p:nvSpPr>
        <p:spPr/>
        <p:txBody>
          <a:bodyPr/>
          <a:lstStyle/>
          <a:p>
            <a:r>
              <a:rPr lang="en-US" smtClean="0"/>
              <a:t>Frame Type - Service </a:t>
            </a:r>
            <a:r>
              <a:rPr lang="en-US" dirty="0" smtClean="0"/>
              <a:t>Entrance Rated  </a:t>
            </a:r>
          </a:p>
        </p:txBody>
      </p:sp>
      <p:sp>
        <p:nvSpPr>
          <p:cNvPr id="359426" name="Rectangle 2"/>
          <p:cNvSpPr>
            <a:spLocks noGrp="1" noChangeArrowheads="1"/>
          </p:cNvSpPr>
          <p:nvPr>
            <p:ph idx="1"/>
          </p:nvPr>
        </p:nvSpPr>
        <p:spPr>
          <a:xfrm>
            <a:off x="1027176" y="4096512"/>
            <a:ext cx="2691384" cy="605839"/>
          </a:xfrm>
        </p:spPr>
        <p:txBody>
          <a:bodyPr/>
          <a:lstStyle/>
          <a:p>
            <a:r>
              <a:rPr lang="en-US" dirty="0" smtClean="0"/>
              <a:t>Breaker Based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lvl="1"/>
            <a:endParaRPr lang="en-US" dirty="0" smtClean="0"/>
          </a:p>
          <a:p>
            <a:pPr lvl="1"/>
            <a:endParaRPr lang="en-US" dirty="0" smtClean="0"/>
          </a:p>
          <a:p>
            <a:pPr lvl="1"/>
            <a:endParaRPr lang="en-US" dirty="0" smtClean="0"/>
          </a:p>
        </p:txBody>
      </p:sp>
      <p:graphicFrame>
        <p:nvGraphicFramePr>
          <p:cNvPr id="3074" name="Object 4"/>
          <p:cNvGraphicFramePr>
            <a:graphicFrameLocks noChangeAspect="1"/>
          </p:cNvGraphicFramePr>
          <p:nvPr/>
        </p:nvGraphicFramePr>
        <p:xfrm>
          <a:off x="669838" y="1292670"/>
          <a:ext cx="3336504" cy="2583438"/>
        </p:xfrm>
        <a:graphic>
          <a:graphicData uri="http://schemas.openxmlformats.org/presentationml/2006/ole">
            <mc:AlternateContent xmlns:mc="http://schemas.openxmlformats.org/markup-compatibility/2006">
              <mc:Choice xmlns:v="urn:schemas-microsoft-com:vml" Requires="v">
                <p:oleObj spid="_x0000_s1064" name="Visio" r:id="rId4" imgW="5978396" imgH="4637121" progId="Visio.Drawing.11">
                  <p:embed/>
                </p:oleObj>
              </mc:Choice>
              <mc:Fallback>
                <p:oleObj name="Visio" r:id="rId4" imgW="5978396" imgH="463712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838" y="1292670"/>
                        <a:ext cx="3336504" cy="258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5"/>
          <p:cNvGraphicFramePr>
            <a:graphicFrameLocks noChangeAspect="1"/>
          </p:cNvGraphicFramePr>
          <p:nvPr/>
        </p:nvGraphicFramePr>
        <p:xfrm>
          <a:off x="5029200" y="2116729"/>
          <a:ext cx="3133725" cy="2486025"/>
        </p:xfrm>
        <a:graphic>
          <a:graphicData uri="http://schemas.openxmlformats.org/presentationml/2006/ole">
            <mc:AlternateContent xmlns:mc="http://schemas.openxmlformats.org/markup-compatibility/2006">
              <mc:Choice xmlns:v="urn:schemas-microsoft-com:vml" Requires="v">
                <p:oleObj spid="_x0000_s1065" name="Visio" r:id="rId6" imgW="3408640" imgH="3000375" progId="Visio.Drawing.11">
                  <p:embed/>
                </p:oleObj>
              </mc:Choice>
              <mc:Fallback>
                <p:oleObj name="Visio" r:id="rId6" imgW="3408640" imgH="30003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116729"/>
                        <a:ext cx="3133725" cy="248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bwMode="auto">
          <a:xfrm>
            <a:off x="5029200" y="4708925"/>
            <a:ext cx="3358896" cy="1387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latin typeface="+mn-lt"/>
              </a:rPr>
              <a:t>Contactor Based</a:t>
            </a:r>
          </a:p>
          <a:p>
            <a:pPr marL="800100" lvl="1" indent="-342900" eaLnBrk="1" hangingPunct="1">
              <a:spcBef>
                <a:spcPct val="20000"/>
              </a:spcBef>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External</a:t>
            </a:r>
            <a:r>
              <a:rPr kumimoji="0" lang="en-US" sz="1600" b="0" i="0" u="none" strike="noStrike" kern="0" cap="none" spc="0" normalizeH="0" noProof="0" dirty="0" smtClean="0">
                <a:ln>
                  <a:noFill/>
                </a:ln>
                <a:solidFill>
                  <a:schemeClr val="tx1"/>
                </a:solidFill>
                <a:effectLst/>
                <a:uLnTx/>
                <a:uFillTx/>
                <a:latin typeface="+mn-lt"/>
                <a:ea typeface="+mn-ea"/>
                <a:cs typeface="+mn-cs"/>
              </a:rPr>
              <a:t> Breaker</a:t>
            </a:r>
          </a:p>
          <a:p>
            <a:pPr marL="800100" lvl="1" indent="-342900" eaLnBrk="1" hangingPunct="1">
              <a:spcBef>
                <a:spcPct val="20000"/>
              </a:spcBef>
              <a:buFontTx/>
              <a:buChar char="•"/>
            </a:pPr>
            <a:r>
              <a:rPr lang="en-US" sz="1600" kern="0" baseline="0" dirty="0" smtClean="0">
                <a:latin typeface="+mn-lt"/>
              </a:rPr>
              <a:t>Integrated</a:t>
            </a:r>
            <a:r>
              <a:rPr lang="en-US" sz="1600" kern="0" dirty="0" smtClean="0">
                <a:latin typeface="+mn-lt"/>
              </a:rPr>
              <a:t> Breaker</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spTree>
    <p:extLst>
      <p:ext uri="{BB962C8B-B14F-4D97-AF65-F5344CB8AC3E}">
        <p14:creationId xmlns:p14="http://schemas.microsoft.com/office/powerpoint/2010/main" val="2328143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ATS – 3 Pole or 4 Pole (Ground Fault)</a:t>
            </a:r>
            <a:endParaRPr lang="en-US" dirty="0"/>
          </a:p>
        </p:txBody>
      </p:sp>
      <p:sp>
        <p:nvSpPr>
          <p:cNvPr id="3" name="Content Placeholder 2"/>
          <p:cNvSpPr>
            <a:spLocks noGrp="1"/>
          </p:cNvSpPr>
          <p:nvPr>
            <p:ph idx="1"/>
          </p:nvPr>
        </p:nvSpPr>
        <p:spPr/>
        <p:txBody>
          <a:bodyPr/>
          <a:lstStyle/>
          <a:p>
            <a:r>
              <a:rPr lang="en-US" dirty="0" smtClean="0"/>
              <a:t>Number of Poles</a:t>
            </a:r>
          </a:p>
          <a:p>
            <a:pPr lvl="1"/>
            <a:r>
              <a:rPr lang="en-US" dirty="0" smtClean="0"/>
              <a:t>3 Pole</a:t>
            </a:r>
          </a:p>
          <a:p>
            <a:pPr lvl="2"/>
            <a:r>
              <a:rPr lang="en-US" dirty="0" smtClean="0"/>
              <a:t>Solid Neutral – Generator is NOT a separately derived source</a:t>
            </a:r>
          </a:p>
          <a:p>
            <a:pPr lvl="3"/>
            <a:r>
              <a:rPr lang="en-US" dirty="0" smtClean="0"/>
              <a:t>Breaker trip units on the generator can NOT detect a ground fault</a:t>
            </a:r>
          </a:p>
          <a:p>
            <a:pPr lvl="1"/>
            <a:r>
              <a:rPr lang="en-US" dirty="0" smtClean="0"/>
              <a:t>4 Pole</a:t>
            </a:r>
          </a:p>
          <a:p>
            <a:pPr lvl="2"/>
            <a:r>
              <a:rPr lang="en-US" dirty="0" smtClean="0"/>
              <a:t>Generator is a separately derived source</a:t>
            </a:r>
          </a:p>
          <a:p>
            <a:pPr lvl="3"/>
            <a:r>
              <a:rPr lang="en-US" dirty="0" smtClean="0"/>
              <a:t>Breaker trip units on a generator can detect a ground fault</a:t>
            </a:r>
            <a:br>
              <a:rPr lang="en-US" dirty="0" smtClean="0"/>
            </a:br>
            <a:endParaRPr lang="en-US" dirty="0" smtClean="0"/>
          </a:p>
          <a:p>
            <a:pPr lvl="1">
              <a:buNone/>
            </a:pPr>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3 - Pole</a:t>
            </a:r>
            <a:endParaRPr lang="en-US" dirty="0"/>
          </a:p>
        </p:txBody>
      </p:sp>
      <p:sp>
        <p:nvSpPr>
          <p:cNvPr id="9" name="Content Placeholder 8"/>
          <p:cNvSpPr>
            <a:spLocks noGrp="1"/>
          </p:cNvSpPr>
          <p:nvPr>
            <p:ph idx="1"/>
          </p:nvPr>
        </p:nvSpPr>
        <p:spPr/>
        <p:txBody>
          <a:bodyPr/>
          <a:lstStyle/>
          <a:p>
            <a:r>
              <a:rPr lang="en-US" dirty="0" smtClean="0"/>
              <a:t>Genset is NOT a separately derived source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81024" y="2411682"/>
            <a:ext cx="7858125" cy="271753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3 - Pole</a:t>
            </a:r>
            <a:endParaRPr lang="en-US" dirty="0"/>
          </a:p>
        </p:txBody>
      </p:sp>
      <p:sp>
        <p:nvSpPr>
          <p:cNvPr id="9" name="Content Placeholder 8"/>
          <p:cNvSpPr>
            <a:spLocks noGrp="1"/>
          </p:cNvSpPr>
          <p:nvPr>
            <p:ph idx="1"/>
          </p:nvPr>
        </p:nvSpPr>
        <p:spPr/>
        <p:txBody>
          <a:bodyPr/>
          <a:lstStyle/>
          <a:p>
            <a:r>
              <a:rPr lang="en-US" dirty="0" smtClean="0"/>
              <a:t>Genset is NOT a separately derived source</a:t>
            </a:r>
            <a:endParaRPr lang="en-US" dirty="0"/>
          </a:p>
        </p:txBody>
      </p:sp>
      <p:pic>
        <p:nvPicPr>
          <p:cNvPr id="3" name="Picture 2"/>
          <p:cNvPicPr>
            <a:picLocks noChangeAspect="1"/>
          </p:cNvPicPr>
          <p:nvPr/>
        </p:nvPicPr>
        <p:blipFill>
          <a:blip r:embed="rId3"/>
          <a:stretch>
            <a:fillRect/>
          </a:stretch>
        </p:blipFill>
        <p:spPr>
          <a:xfrm>
            <a:off x="714239" y="2188800"/>
            <a:ext cx="7715521" cy="2480400"/>
          </a:xfrm>
          <a:prstGeom prst="rect">
            <a:avLst/>
          </a:prstGeom>
        </p:spPr>
      </p:pic>
      <p:sp>
        <p:nvSpPr>
          <p:cNvPr id="4" name="TextBox 3"/>
          <p:cNvSpPr txBox="1"/>
          <p:nvPr/>
        </p:nvSpPr>
        <p:spPr>
          <a:xfrm>
            <a:off x="880533" y="2514389"/>
            <a:ext cx="950901" cy="261610"/>
          </a:xfrm>
          <a:prstGeom prst="rect">
            <a:avLst/>
          </a:prstGeom>
          <a:noFill/>
        </p:spPr>
        <p:txBody>
          <a:bodyPr wrap="none" rtlCol="0">
            <a:spAutoFit/>
          </a:bodyPr>
          <a:lstStyle/>
          <a:p>
            <a:r>
              <a:rPr lang="en-US" sz="1100" smtClean="0"/>
              <a:t>Transformer</a:t>
            </a:r>
            <a:endParaRPr lang="en-US" sz="1100"/>
          </a:p>
        </p:txBody>
      </p:sp>
      <p:sp>
        <p:nvSpPr>
          <p:cNvPr id="7" name="TextBox 6"/>
          <p:cNvSpPr txBox="1"/>
          <p:nvPr/>
        </p:nvSpPr>
        <p:spPr>
          <a:xfrm>
            <a:off x="6824133" y="2514389"/>
            <a:ext cx="817853" cy="261610"/>
          </a:xfrm>
          <a:prstGeom prst="rect">
            <a:avLst/>
          </a:prstGeom>
          <a:noFill/>
        </p:spPr>
        <p:txBody>
          <a:bodyPr wrap="none" rtlCol="0">
            <a:spAutoFit/>
          </a:bodyPr>
          <a:lstStyle/>
          <a:p>
            <a:r>
              <a:rPr lang="en-US" sz="1100" smtClean="0"/>
              <a:t>Generator</a:t>
            </a:r>
            <a:endParaRPr lang="en-US" sz="1100"/>
          </a:p>
        </p:txBody>
      </p:sp>
      <p:sp>
        <p:nvSpPr>
          <p:cNvPr id="8" name="TextBox 7"/>
          <p:cNvSpPr txBox="1"/>
          <p:nvPr/>
        </p:nvSpPr>
        <p:spPr>
          <a:xfrm>
            <a:off x="4408311" y="2514388"/>
            <a:ext cx="899605" cy="261610"/>
          </a:xfrm>
          <a:prstGeom prst="rect">
            <a:avLst/>
          </a:prstGeom>
          <a:noFill/>
        </p:spPr>
        <p:txBody>
          <a:bodyPr wrap="none" rtlCol="0">
            <a:spAutoFit/>
          </a:bodyPr>
          <a:lstStyle/>
          <a:p>
            <a:r>
              <a:rPr lang="en-US" sz="1100" smtClean="0"/>
              <a:t>3 Pole ATS</a:t>
            </a:r>
            <a:endParaRPr lang="en-US" sz="1100"/>
          </a:p>
        </p:txBody>
      </p:sp>
      <p:sp>
        <p:nvSpPr>
          <p:cNvPr id="10" name="TextBox 9"/>
          <p:cNvSpPr txBox="1"/>
          <p:nvPr/>
        </p:nvSpPr>
        <p:spPr>
          <a:xfrm>
            <a:off x="2324840" y="2528289"/>
            <a:ext cx="883575" cy="261610"/>
          </a:xfrm>
          <a:prstGeom prst="rect">
            <a:avLst/>
          </a:prstGeom>
          <a:noFill/>
        </p:spPr>
        <p:txBody>
          <a:bodyPr wrap="none" rtlCol="0">
            <a:spAutoFit/>
          </a:bodyPr>
          <a:lstStyle/>
          <a:p>
            <a:r>
              <a:rPr lang="en-US" sz="1100" smtClean="0"/>
              <a:t>Switchgear</a:t>
            </a:r>
            <a:endParaRPr lang="en-US" sz="1100"/>
          </a:p>
        </p:txBody>
      </p:sp>
      <p:sp>
        <p:nvSpPr>
          <p:cNvPr id="11" name="TextBox 10"/>
          <p:cNvSpPr txBox="1"/>
          <p:nvPr/>
        </p:nvSpPr>
        <p:spPr>
          <a:xfrm>
            <a:off x="1946530" y="2917908"/>
            <a:ext cx="585417" cy="261610"/>
          </a:xfrm>
          <a:prstGeom prst="rect">
            <a:avLst/>
          </a:prstGeom>
          <a:noFill/>
        </p:spPr>
        <p:txBody>
          <a:bodyPr wrap="none" rtlCol="0">
            <a:spAutoFit/>
          </a:bodyPr>
          <a:lstStyle/>
          <a:p>
            <a:r>
              <a:rPr lang="en-US" sz="1100" smtClean="0"/>
              <a:t>Phase</a:t>
            </a:r>
            <a:endParaRPr lang="en-US" sz="1100"/>
          </a:p>
        </p:txBody>
      </p:sp>
      <p:sp>
        <p:nvSpPr>
          <p:cNvPr id="12" name="TextBox 11"/>
          <p:cNvSpPr txBox="1"/>
          <p:nvPr/>
        </p:nvSpPr>
        <p:spPr>
          <a:xfrm>
            <a:off x="1907156" y="3153055"/>
            <a:ext cx="639919" cy="261610"/>
          </a:xfrm>
          <a:prstGeom prst="rect">
            <a:avLst/>
          </a:prstGeom>
          <a:noFill/>
        </p:spPr>
        <p:txBody>
          <a:bodyPr wrap="none" rtlCol="0">
            <a:spAutoFit/>
          </a:bodyPr>
          <a:lstStyle/>
          <a:p>
            <a:r>
              <a:rPr lang="en-US" sz="1100" smtClean="0"/>
              <a:t>Neutral</a:t>
            </a:r>
            <a:endParaRPr lang="en-US" sz="1100"/>
          </a:p>
        </p:txBody>
      </p:sp>
      <p:sp>
        <p:nvSpPr>
          <p:cNvPr id="13" name="TextBox 12"/>
          <p:cNvSpPr txBox="1"/>
          <p:nvPr/>
        </p:nvSpPr>
        <p:spPr>
          <a:xfrm>
            <a:off x="1907156" y="3388202"/>
            <a:ext cx="654346" cy="261610"/>
          </a:xfrm>
          <a:prstGeom prst="rect">
            <a:avLst/>
          </a:prstGeom>
          <a:noFill/>
        </p:spPr>
        <p:txBody>
          <a:bodyPr wrap="none" rtlCol="0">
            <a:spAutoFit/>
          </a:bodyPr>
          <a:lstStyle/>
          <a:p>
            <a:r>
              <a:rPr lang="en-US" sz="1100" smtClean="0"/>
              <a:t>Ground</a:t>
            </a:r>
            <a:endParaRPr lang="en-US" sz="1100"/>
          </a:p>
        </p:txBody>
      </p:sp>
      <p:sp>
        <p:nvSpPr>
          <p:cNvPr id="14" name="TextBox 13"/>
          <p:cNvSpPr txBox="1"/>
          <p:nvPr/>
        </p:nvSpPr>
        <p:spPr>
          <a:xfrm>
            <a:off x="4608685" y="4682734"/>
            <a:ext cx="498855" cy="261610"/>
          </a:xfrm>
          <a:prstGeom prst="rect">
            <a:avLst/>
          </a:prstGeom>
          <a:noFill/>
        </p:spPr>
        <p:txBody>
          <a:bodyPr wrap="none" rtlCol="0">
            <a:spAutoFit/>
          </a:bodyPr>
          <a:lstStyle/>
          <a:p>
            <a:r>
              <a:rPr lang="en-US" sz="1100" smtClean="0"/>
              <a:t>Load</a:t>
            </a:r>
            <a:endParaRPr lang="en-US" sz="1100"/>
          </a:p>
        </p:txBody>
      </p:sp>
    </p:spTree>
    <p:extLst>
      <p:ext uri="{BB962C8B-B14F-4D97-AF65-F5344CB8AC3E}">
        <p14:creationId xmlns:p14="http://schemas.microsoft.com/office/powerpoint/2010/main" val="379532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3 - Pole</a:t>
            </a:r>
            <a:endParaRPr lang="en-US" dirty="0"/>
          </a:p>
        </p:txBody>
      </p:sp>
      <p:sp>
        <p:nvSpPr>
          <p:cNvPr id="9" name="Content Placeholder 8"/>
          <p:cNvSpPr>
            <a:spLocks noGrp="1"/>
          </p:cNvSpPr>
          <p:nvPr>
            <p:ph idx="1"/>
          </p:nvPr>
        </p:nvSpPr>
        <p:spPr/>
        <p:txBody>
          <a:bodyPr/>
          <a:lstStyle/>
          <a:p>
            <a:r>
              <a:rPr lang="en-US" dirty="0" smtClean="0"/>
              <a:t>Genset is NOT a separately derived source</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85216" y="2414016"/>
            <a:ext cx="7853026" cy="2715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4 - Pole</a:t>
            </a:r>
            <a:endParaRPr lang="en-US" dirty="0"/>
          </a:p>
        </p:txBody>
      </p:sp>
      <p:sp>
        <p:nvSpPr>
          <p:cNvPr id="6" name="Content Placeholder 5"/>
          <p:cNvSpPr>
            <a:spLocks noGrp="1"/>
          </p:cNvSpPr>
          <p:nvPr>
            <p:ph idx="1"/>
          </p:nvPr>
        </p:nvSpPr>
        <p:spPr/>
        <p:txBody>
          <a:bodyPr/>
          <a:lstStyle/>
          <a:p>
            <a:r>
              <a:rPr lang="en-US" dirty="0" smtClean="0"/>
              <a:t>Genset is a separately </a:t>
            </a:r>
            <a:r>
              <a:rPr lang="en-US" smtClean="0"/>
              <a:t>derived source</a:t>
            </a:r>
          </a:p>
          <a:p>
            <a:r>
              <a:rPr lang="en-US" smtClean="0"/>
              <a:t>GFP is required on the emergency source</a:t>
            </a:r>
          </a:p>
          <a:p>
            <a:endParaRPr lang="en-US" smtClean="0"/>
          </a:p>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85216" y="2414016"/>
            <a:ext cx="7853026" cy="2715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Review</a:t>
            </a:r>
            <a:endParaRPr lang="en-US" dirty="0"/>
          </a:p>
        </p:txBody>
      </p:sp>
      <p:pic>
        <p:nvPicPr>
          <p:cNvPr id="3" name="Picture 2"/>
          <p:cNvPicPr>
            <a:picLocks noChangeAspect="1"/>
          </p:cNvPicPr>
          <p:nvPr/>
        </p:nvPicPr>
        <p:blipFill>
          <a:blip r:embed="rId2"/>
          <a:stretch>
            <a:fillRect/>
          </a:stretch>
        </p:blipFill>
        <p:spPr>
          <a:xfrm>
            <a:off x="517358" y="1335506"/>
            <a:ext cx="8412020" cy="44432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97440" y="46038"/>
            <a:ext cx="7772400" cy="527050"/>
          </a:xfrm>
        </p:spPr>
        <p:txBody>
          <a:bodyPr>
            <a:normAutofit/>
          </a:bodyPr>
          <a:lstStyle/>
          <a:p>
            <a:r>
              <a:rPr lang="en-US" dirty="0" smtClean="0"/>
              <a:t>How to Specify an ATS</a:t>
            </a:r>
            <a:endParaRPr lang="en-US" dirty="0"/>
          </a:p>
        </p:txBody>
      </p:sp>
      <p:grpSp>
        <p:nvGrpSpPr>
          <p:cNvPr id="2" name="Group 1"/>
          <p:cNvGrpSpPr/>
          <p:nvPr/>
        </p:nvGrpSpPr>
        <p:grpSpPr>
          <a:xfrm>
            <a:off x="297440" y="1233387"/>
            <a:ext cx="8536844" cy="4547981"/>
            <a:chOff x="1148322" y="1233387"/>
            <a:chExt cx="6625850" cy="2448461"/>
          </a:xfrm>
        </p:grpSpPr>
        <p:graphicFrame>
          <p:nvGraphicFramePr>
            <p:cNvPr id="5" name="Diagram 4"/>
            <p:cNvGraphicFramePr/>
            <p:nvPr>
              <p:extLst>
                <p:ext uri="{D42A27DB-BD31-4B8C-83A1-F6EECF244321}">
                  <p14:modId xmlns:p14="http://schemas.microsoft.com/office/powerpoint/2010/main" val="3831197701"/>
                </p:ext>
              </p:extLst>
            </p:nvPr>
          </p:nvGraphicFramePr>
          <p:xfrm>
            <a:off x="1174898" y="1233387"/>
            <a:ext cx="6599274" cy="1572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934582" y="2520687"/>
              <a:ext cx="1297173" cy="165695"/>
            </a:xfrm>
            <a:prstGeom prst="rect">
              <a:avLst/>
            </a:prstGeom>
            <a:noFill/>
          </p:spPr>
          <p:txBody>
            <a:bodyPr wrap="square" rtlCol="0">
              <a:spAutoFit/>
            </a:bodyPr>
            <a:lstStyle/>
            <a:p>
              <a:r>
                <a:rPr lang="en-US" sz="1400" smtClean="0"/>
                <a:t>Transfer Type</a:t>
              </a:r>
              <a:endParaRPr lang="en-US" sz="1400" dirty="0" smtClean="0"/>
            </a:p>
          </p:txBody>
        </p:sp>
        <p:sp>
          <p:nvSpPr>
            <p:cNvPr id="13" name="TextBox 12"/>
            <p:cNvSpPr txBox="1"/>
            <p:nvPr/>
          </p:nvSpPr>
          <p:spPr>
            <a:xfrm>
              <a:off x="1148322" y="2512297"/>
              <a:ext cx="1621473" cy="1169551"/>
            </a:xfrm>
            <a:prstGeom prst="rect">
              <a:avLst/>
            </a:prstGeom>
            <a:noFill/>
          </p:spPr>
          <p:txBody>
            <a:bodyPr wrap="square" rtlCol="0">
              <a:spAutoFit/>
            </a:bodyPr>
            <a:lstStyle/>
            <a:p>
              <a:r>
                <a:rPr lang="en-US" sz="1400" dirty="0" smtClean="0"/>
                <a:t>Amp Rating</a:t>
              </a:r>
            </a:p>
            <a:p>
              <a:r>
                <a:rPr lang="en-US" sz="1400" dirty="0" smtClean="0"/>
                <a:t>Withstand Rating</a:t>
              </a:r>
            </a:p>
            <a:p>
              <a:r>
                <a:rPr lang="en-US" sz="1400" dirty="0" smtClean="0"/>
                <a:t>Frame Type</a:t>
              </a:r>
            </a:p>
            <a:p>
              <a:r>
                <a:rPr lang="en-US" sz="1400" dirty="0" smtClean="0"/>
                <a:t>Neutral Switching</a:t>
              </a:r>
            </a:p>
            <a:p>
              <a:endParaRPr lang="en-US" sz="1400" dirty="0"/>
            </a:p>
          </p:txBody>
        </p:sp>
        <p:sp>
          <p:nvSpPr>
            <p:cNvPr id="15" name="TextBox 14"/>
            <p:cNvSpPr txBox="1"/>
            <p:nvPr/>
          </p:nvSpPr>
          <p:spPr>
            <a:xfrm>
              <a:off x="4433781" y="2519295"/>
              <a:ext cx="1587789" cy="629642"/>
            </a:xfrm>
            <a:prstGeom prst="rect">
              <a:avLst/>
            </a:prstGeom>
            <a:noFill/>
          </p:spPr>
          <p:txBody>
            <a:bodyPr wrap="square" rtlCol="0">
              <a:spAutoFit/>
            </a:bodyPr>
            <a:lstStyle/>
            <a:p>
              <a:r>
                <a:rPr lang="en-US" sz="1400" smtClean="0"/>
                <a:t>Pre/Post signals</a:t>
              </a:r>
            </a:p>
            <a:p>
              <a:r>
                <a:rPr lang="en-US" sz="1400"/>
                <a:t>Add / Shed</a:t>
              </a:r>
            </a:p>
            <a:p>
              <a:r>
                <a:rPr lang="en-US" sz="1400" smtClean="0"/>
                <a:t>Metering</a:t>
              </a:r>
              <a:endParaRPr lang="en-US" sz="1400" dirty="0" smtClean="0"/>
            </a:p>
            <a:p>
              <a:r>
                <a:rPr lang="en-US" sz="1400" dirty="0" smtClean="0"/>
                <a:t>Monitoring</a:t>
              </a:r>
            </a:p>
            <a:p>
              <a:r>
                <a:rPr lang="en-US" sz="1400" dirty="0" smtClean="0"/>
                <a:t>Test</a:t>
              </a:r>
            </a:p>
          </p:txBody>
        </p:sp>
      </p:grpSp>
      <p:sp>
        <p:nvSpPr>
          <p:cNvPr id="9" name="TextBox 8"/>
          <p:cNvSpPr txBox="1"/>
          <p:nvPr/>
        </p:nvSpPr>
        <p:spPr>
          <a:xfrm>
            <a:off x="6610446" y="3494955"/>
            <a:ext cx="1653973" cy="1384995"/>
          </a:xfrm>
          <a:prstGeom prst="rect">
            <a:avLst/>
          </a:prstGeom>
          <a:noFill/>
        </p:spPr>
        <p:txBody>
          <a:bodyPr wrap="square" rtlCol="0">
            <a:spAutoFit/>
          </a:bodyPr>
          <a:lstStyle/>
          <a:p>
            <a:r>
              <a:rPr lang="en-US" sz="1400" smtClean="0"/>
              <a:t>Nema 1</a:t>
            </a:r>
            <a:endParaRPr lang="en-US" sz="1400" dirty="0" smtClean="0"/>
          </a:p>
          <a:p>
            <a:r>
              <a:rPr lang="en-US" sz="1400" smtClean="0"/>
              <a:t>Nema 12</a:t>
            </a:r>
          </a:p>
          <a:p>
            <a:r>
              <a:rPr lang="en-US" sz="1400" smtClean="0"/>
              <a:t>Nema 3R</a:t>
            </a:r>
          </a:p>
          <a:p>
            <a:r>
              <a:rPr lang="en-US" sz="1400" smtClean="0"/>
              <a:t>Nema 4</a:t>
            </a:r>
          </a:p>
          <a:p>
            <a:r>
              <a:rPr lang="en-US" sz="1400" smtClean="0"/>
              <a:t>Nema 4X</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Transfer Type - Open</a:t>
            </a:r>
            <a:endParaRPr lang="en-US" dirty="0"/>
          </a:p>
        </p:txBody>
      </p:sp>
      <p:sp>
        <p:nvSpPr>
          <p:cNvPr id="11" name="Content Placeholder 10"/>
          <p:cNvSpPr>
            <a:spLocks noGrp="1"/>
          </p:cNvSpPr>
          <p:nvPr>
            <p:ph idx="1"/>
          </p:nvPr>
        </p:nvSpPr>
        <p:spPr/>
        <p:txBody>
          <a:bodyPr/>
          <a:lstStyle/>
          <a:p>
            <a:r>
              <a:rPr lang="en-US" smtClean="0"/>
              <a:t>Break before make</a:t>
            </a:r>
            <a:endParaRPr lang="en-US" dirty="0" smtClean="0"/>
          </a:p>
          <a:p>
            <a:pPr lvl="1"/>
            <a:r>
              <a:rPr lang="en-US" dirty="0" smtClean="0"/>
              <a:t>Power will momentarily be interrupted during live/live power transfers</a:t>
            </a:r>
          </a:p>
          <a:p>
            <a:pPr lvl="1"/>
            <a:r>
              <a:rPr lang="en-US" dirty="0" smtClean="0"/>
              <a:t>Very fast – Hard </a:t>
            </a:r>
            <a:r>
              <a:rPr lang="en-US" smtClean="0"/>
              <a:t>for human eye to detect</a:t>
            </a:r>
            <a:endParaRPr lang="en-US" dirty="0" smtClean="0"/>
          </a:p>
        </p:txBody>
      </p:sp>
      <p:pic>
        <p:nvPicPr>
          <p:cNvPr id="8" name="Picture 1"/>
          <p:cNvPicPr>
            <a:picLocks noChangeAspect="1" noChangeArrowheads="1"/>
          </p:cNvPicPr>
          <p:nvPr/>
        </p:nvPicPr>
        <p:blipFill>
          <a:blip r:embed="rId2" cstate="print"/>
          <a:srcRect/>
          <a:stretch>
            <a:fillRect/>
          </a:stretch>
        </p:blipFill>
        <p:spPr bwMode="auto">
          <a:xfrm>
            <a:off x="6506999" y="2826709"/>
            <a:ext cx="1733550"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smtClean="0"/>
              <a:t>Transfer Type - Closed</a:t>
            </a:r>
            <a:endParaRPr lang="en-US" dirty="0"/>
          </a:p>
        </p:txBody>
      </p:sp>
      <p:sp>
        <p:nvSpPr>
          <p:cNvPr id="12" name="Content Placeholder 11"/>
          <p:cNvSpPr>
            <a:spLocks noGrp="1"/>
          </p:cNvSpPr>
          <p:nvPr>
            <p:ph idx="1"/>
          </p:nvPr>
        </p:nvSpPr>
        <p:spPr/>
        <p:txBody>
          <a:bodyPr/>
          <a:lstStyle/>
          <a:p>
            <a:r>
              <a:rPr lang="en-US" dirty="0" smtClean="0"/>
              <a:t>Make before break</a:t>
            </a:r>
          </a:p>
          <a:p>
            <a:pPr lvl="1"/>
            <a:r>
              <a:rPr lang="en-US" dirty="0" smtClean="0"/>
              <a:t>Under 100ms (6 Cycles)</a:t>
            </a:r>
          </a:p>
          <a:p>
            <a:pPr lvl="1"/>
            <a:r>
              <a:rPr lang="en-US" smtClean="0"/>
              <a:t>May increase short </a:t>
            </a:r>
            <a:r>
              <a:rPr lang="en-US" dirty="0" smtClean="0"/>
              <a:t>circuit </a:t>
            </a:r>
            <a:r>
              <a:rPr lang="en-US" smtClean="0"/>
              <a:t>current contribution (gen + utility)</a:t>
            </a:r>
            <a:endParaRPr lang="en-US" dirty="0" smtClean="0"/>
          </a:p>
          <a:p>
            <a:pPr lvl="1"/>
            <a:r>
              <a:rPr lang="en-US" dirty="0" smtClean="0"/>
              <a:t>Some utilities require additional protective relays</a:t>
            </a:r>
          </a:p>
          <a:p>
            <a:pPr lvl="1"/>
            <a:r>
              <a:rPr lang="en-US" smtClean="0"/>
              <a:t>Passive </a:t>
            </a:r>
            <a:r>
              <a:rPr lang="en-US" dirty="0" smtClean="0"/>
              <a:t>synchronization</a:t>
            </a:r>
          </a:p>
          <a:p>
            <a:pPr lvl="2"/>
            <a:r>
              <a:rPr lang="en-US" dirty="0" smtClean="0"/>
              <a:t>In phase monitor</a:t>
            </a:r>
          </a:p>
          <a:p>
            <a:pPr lvl="2"/>
            <a:r>
              <a:rPr lang="en-US" dirty="0" smtClean="0"/>
              <a:t>May need to run genset slightly fast</a:t>
            </a:r>
          </a:p>
          <a:p>
            <a:pPr lvl="1"/>
            <a:endParaRPr lang="en-US" dirty="0" smtClean="0"/>
          </a:p>
          <a:p>
            <a:pPr lvl="1"/>
            <a:endParaRPr lang="en-US" dirty="0"/>
          </a:p>
        </p:txBody>
      </p:sp>
      <p:pic>
        <p:nvPicPr>
          <p:cNvPr id="9" name="Picture 2"/>
          <p:cNvPicPr>
            <a:picLocks noChangeAspect="1" noChangeArrowheads="1"/>
          </p:cNvPicPr>
          <p:nvPr/>
        </p:nvPicPr>
        <p:blipFill>
          <a:blip r:embed="rId2" cstate="print"/>
          <a:srcRect/>
          <a:stretch>
            <a:fillRect/>
          </a:stretch>
        </p:blipFill>
        <p:spPr bwMode="auto">
          <a:xfrm>
            <a:off x="6518043" y="2847975"/>
            <a:ext cx="1733550"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body" idx="1"/>
          </p:nvPr>
        </p:nvSpPr>
        <p:spPr/>
        <p:txBody>
          <a:bodyPr/>
          <a:lstStyle/>
          <a:p>
            <a:r>
              <a:rPr lang="en-US" dirty="0" smtClean="0"/>
              <a:t>It’s your first day </a:t>
            </a:r>
            <a:r>
              <a:rPr lang="en-US" smtClean="0"/>
              <a:t>at OG Engineers</a:t>
            </a:r>
            <a:r>
              <a:rPr lang="en-US" dirty="0" smtClean="0"/>
              <a:t>, Inc. You have been assigned to design and specify the </a:t>
            </a:r>
            <a:r>
              <a:rPr lang="en-US" smtClean="0"/>
              <a:t>on site emergency </a:t>
            </a:r>
            <a:r>
              <a:rPr lang="en-US" dirty="0" smtClean="0"/>
              <a:t>power system for a new facility in the area. </a:t>
            </a:r>
          </a:p>
          <a:p>
            <a:endParaRPr lang="en-US" dirty="0" smtClean="0"/>
          </a:p>
          <a:p>
            <a:pPr lvl="1"/>
            <a:endParaRPr lang="en-US" dirty="0" smtClean="0"/>
          </a:p>
          <a:p>
            <a:endParaRPr lang="en-US" dirty="0" smtClean="0"/>
          </a:p>
          <a:p>
            <a:pPr lvl="1"/>
            <a:endParaRPr lang="en-US" dirty="0" smtClean="0"/>
          </a:p>
          <a:p>
            <a:pPr lvl="1"/>
            <a:endParaRPr lang="en-US" dirty="0" smtClean="0"/>
          </a:p>
        </p:txBody>
      </p:sp>
      <p:pic>
        <p:nvPicPr>
          <p:cNvPr id="12" name="Picture 2" descr="http://idowns.net/uploads/090220/1_113417_1.jpg"/>
          <p:cNvPicPr>
            <a:picLocks noChangeAspect="1" noChangeArrowheads="1"/>
          </p:cNvPicPr>
          <p:nvPr/>
        </p:nvPicPr>
        <p:blipFill>
          <a:blip r:embed="rId2" cstate="print"/>
          <a:srcRect/>
          <a:stretch>
            <a:fillRect/>
          </a:stretch>
        </p:blipFill>
        <p:spPr bwMode="auto">
          <a:xfrm>
            <a:off x="2477729" y="2357062"/>
            <a:ext cx="4223033" cy="3167276"/>
          </a:xfrm>
          <a:prstGeom prst="rect">
            <a:avLst/>
          </a:prstGeom>
          <a:noFill/>
        </p:spPr>
      </p:pic>
      <p:sp>
        <p:nvSpPr>
          <p:cNvPr id="2" name="Title 1"/>
          <p:cNvSpPr>
            <a:spLocks noGrp="1"/>
          </p:cNvSpPr>
          <p:nvPr>
            <p:ph type="title"/>
          </p:nvPr>
        </p:nvSpPr>
        <p:spPr>
          <a:xfrm>
            <a:off x="297440" y="46038"/>
            <a:ext cx="8300870" cy="527050"/>
          </a:xfrm>
        </p:spPr>
        <p:txBody>
          <a:bodyPr/>
          <a:lstStyle/>
          <a:p>
            <a:r>
              <a:rPr lang="en-US"/>
              <a:t>Need to keep the </a:t>
            </a:r>
            <a:r>
              <a:rPr lang="en-US" smtClean="0"/>
              <a:t>lights ON </a:t>
            </a:r>
            <a:r>
              <a:rPr lang="en-US"/>
              <a:t>if utility power goes out</a:t>
            </a:r>
          </a:p>
        </p:txBody>
      </p:sp>
    </p:spTree>
    <p:extLst>
      <p:ext uri="{BB962C8B-B14F-4D97-AF65-F5344CB8AC3E}">
        <p14:creationId xmlns:p14="http://schemas.microsoft.com/office/powerpoint/2010/main" val="3557862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smtClean="0"/>
              <a:t>Transfer Type – Programmed Transition</a:t>
            </a:r>
            <a:endParaRPr lang="en-US" dirty="0"/>
          </a:p>
        </p:txBody>
      </p:sp>
      <p:sp>
        <p:nvSpPr>
          <p:cNvPr id="12" name="Content Placeholder 11"/>
          <p:cNvSpPr>
            <a:spLocks noGrp="1"/>
          </p:cNvSpPr>
          <p:nvPr>
            <p:ph idx="1"/>
          </p:nvPr>
        </p:nvSpPr>
        <p:spPr/>
        <p:txBody>
          <a:bodyPr/>
          <a:lstStyle/>
          <a:p>
            <a:r>
              <a:rPr lang="en-US" dirty="0" smtClean="0"/>
              <a:t>Also know as delayed transition</a:t>
            </a:r>
          </a:p>
          <a:p>
            <a:r>
              <a:rPr lang="en-US" dirty="0" smtClean="0"/>
              <a:t>Has center off position</a:t>
            </a:r>
          </a:p>
          <a:p>
            <a:pPr lvl="1"/>
            <a:r>
              <a:rPr lang="en-US" dirty="0" smtClean="0"/>
              <a:t>Load shed to center off</a:t>
            </a:r>
          </a:p>
          <a:p>
            <a:pPr lvl="1"/>
            <a:r>
              <a:rPr lang="en-US" dirty="0" smtClean="0"/>
              <a:t>Lets motor and high inertia loads stop</a:t>
            </a:r>
          </a:p>
          <a:p>
            <a:r>
              <a:rPr lang="en-US" dirty="0" smtClean="0"/>
              <a:t>Not recommenced for “10 Sec.” loads</a:t>
            </a:r>
          </a:p>
          <a:p>
            <a:endParaRPr lang="en-US" dirty="0"/>
          </a:p>
        </p:txBody>
      </p:sp>
      <p:pic>
        <p:nvPicPr>
          <p:cNvPr id="10" name="Picture 3"/>
          <p:cNvPicPr>
            <a:picLocks noChangeAspect="1" noChangeArrowheads="1"/>
          </p:cNvPicPr>
          <p:nvPr/>
        </p:nvPicPr>
        <p:blipFill>
          <a:blip r:embed="rId2" cstate="print"/>
          <a:srcRect/>
          <a:stretch>
            <a:fillRect/>
          </a:stretch>
        </p:blipFill>
        <p:spPr bwMode="auto">
          <a:xfrm>
            <a:off x="6522361" y="2817495"/>
            <a:ext cx="1733550"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97440" y="46038"/>
            <a:ext cx="7772400" cy="527050"/>
          </a:xfrm>
        </p:spPr>
        <p:txBody>
          <a:bodyPr>
            <a:normAutofit/>
          </a:bodyPr>
          <a:lstStyle/>
          <a:p>
            <a:r>
              <a:rPr lang="en-US" dirty="0" smtClean="0"/>
              <a:t>How to Specify an ATS</a:t>
            </a:r>
            <a:endParaRPr lang="en-US" dirty="0"/>
          </a:p>
        </p:txBody>
      </p:sp>
      <p:grpSp>
        <p:nvGrpSpPr>
          <p:cNvPr id="2" name="Group 1"/>
          <p:cNvGrpSpPr/>
          <p:nvPr/>
        </p:nvGrpSpPr>
        <p:grpSpPr>
          <a:xfrm>
            <a:off x="297440" y="1233387"/>
            <a:ext cx="8448354" cy="4314424"/>
            <a:chOff x="1148322" y="1233387"/>
            <a:chExt cx="6625850" cy="2448461"/>
          </a:xfrm>
        </p:grpSpPr>
        <p:graphicFrame>
          <p:nvGraphicFramePr>
            <p:cNvPr id="5" name="Diagram 4"/>
            <p:cNvGraphicFramePr/>
            <p:nvPr>
              <p:extLst>
                <p:ext uri="{D42A27DB-BD31-4B8C-83A1-F6EECF244321}">
                  <p14:modId xmlns:p14="http://schemas.microsoft.com/office/powerpoint/2010/main" val="3266313074"/>
                </p:ext>
              </p:extLst>
            </p:nvPr>
          </p:nvGraphicFramePr>
          <p:xfrm>
            <a:off x="1174898" y="1233387"/>
            <a:ext cx="6599274" cy="1572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934582" y="2520687"/>
              <a:ext cx="1297173" cy="307777"/>
            </a:xfrm>
            <a:prstGeom prst="rect">
              <a:avLst/>
            </a:prstGeom>
            <a:noFill/>
          </p:spPr>
          <p:txBody>
            <a:bodyPr wrap="square" rtlCol="0">
              <a:spAutoFit/>
            </a:bodyPr>
            <a:lstStyle/>
            <a:p>
              <a:r>
                <a:rPr lang="en-US" sz="1400" smtClean="0"/>
                <a:t>Transfer Type</a:t>
              </a:r>
              <a:endParaRPr lang="en-US" sz="1400" dirty="0" smtClean="0"/>
            </a:p>
          </p:txBody>
        </p:sp>
        <p:sp>
          <p:nvSpPr>
            <p:cNvPr id="13" name="TextBox 12"/>
            <p:cNvSpPr txBox="1"/>
            <p:nvPr/>
          </p:nvSpPr>
          <p:spPr>
            <a:xfrm>
              <a:off x="1148322" y="2512297"/>
              <a:ext cx="1621473" cy="1169551"/>
            </a:xfrm>
            <a:prstGeom prst="rect">
              <a:avLst/>
            </a:prstGeom>
            <a:noFill/>
          </p:spPr>
          <p:txBody>
            <a:bodyPr wrap="square" rtlCol="0">
              <a:spAutoFit/>
            </a:bodyPr>
            <a:lstStyle/>
            <a:p>
              <a:r>
                <a:rPr lang="en-US" sz="1400" dirty="0" smtClean="0"/>
                <a:t>Amp Rating</a:t>
              </a:r>
            </a:p>
            <a:p>
              <a:r>
                <a:rPr lang="en-US" sz="1400" dirty="0" smtClean="0"/>
                <a:t>Withstand Rating</a:t>
              </a:r>
            </a:p>
            <a:p>
              <a:r>
                <a:rPr lang="en-US" sz="1400" dirty="0" smtClean="0"/>
                <a:t>Frame Type</a:t>
              </a:r>
            </a:p>
            <a:p>
              <a:r>
                <a:rPr lang="en-US" sz="1400" dirty="0" smtClean="0"/>
                <a:t>Neutral Switching</a:t>
              </a:r>
            </a:p>
            <a:p>
              <a:endParaRPr lang="en-US" sz="1400" dirty="0"/>
            </a:p>
          </p:txBody>
        </p:sp>
        <p:sp>
          <p:nvSpPr>
            <p:cNvPr id="15" name="TextBox 14"/>
            <p:cNvSpPr txBox="1"/>
            <p:nvPr/>
          </p:nvSpPr>
          <p:spPr>
            <a:xfrm>
              <a:off x="4586186" y="2524279"/>
              <a:ext cx="1587789" cy="663727"/>
            </a:xfrm>
            <a:prstGeom prst="rect">
              <a:avLst/>
            </a:prstGeom>
            <a:noFill/>
          </p:spPr>
          <p:txBody>
            <a:bodyPr wrap="square" rtlCol="0">
              <a:spAutoFit/>
            </a:bodyPr>
            <a:lstStyle/>
            <a:p>
              <a:r>
                <a:rPr lang="en-US" sz="1400" dirty="0" smtClean="0"/>
                <a:t>Pre/Post signals</a:t>
              </a:r>
            </a:p>
            <a:p>
              <a:r>
                <a:rPr lang="en-US" sz="1400" smtClean="0"/>
                <a:t>Load Add/Shed</a:t>
              </a:r>
              <a:endParaRPr lang="en-US" sz="1400"/>
            </a:p>
            <a:p>
              <a:r>
                <a:rPr lang="en-US" sz="1400" smtClean="0"/>
                <a:t>Metering</a:t>
              </a:r>
              <a:endParaRPr lang="en-US" sz="1400" dirty="0" smtClean="0"/>
            </a:p>
            <a:p>
              <a:r>
                <a:rPr lang="en-US" sz="1400" dirty="0" smtClean="0"/>
                <a:t>Monitoring</a:t>
              </a:r>
            </a:p>
            <a:p>
              <a:r>
                <a:rPr lang="en-US" sz="1400" dirty="0" smtClean="0"/>
                <a:t>Test</a:t>
              </a:r>
            </a:p>
          </p:txBody>
        </p:sp>
      </p:grpSp>
      <p:sp>
        <p:nvSpPr>
          <p:cNvPr id="9" name="TextBox 8"/>
          <p:cNvSpPr txBox="1"/>
          <p:nvPr/>
        </p:nvSpPr>
        <p:spPr>
          <a:xfrm>
            <a:off x="6545008" y="3457744"/>
            <a:ext cx="1653973" cy="1384995"/>
          </a:xfrm>
          <a:prstGeom prst="rect">
            <a:avLst/>
          </a:prstGeom>
          <a:noFill/>
        </p:spPr>
        <p:txBody>
          <a:bodyPr wrap="square" rtlCol="0">
            <a:spAutoFit/>
          </a:bodyPr>
          <a:lstStyle/>
          <a:p>
            <a:r>
              <a:rPr lang="en-US" sz="1400" smtClean="0"/>
              <a:t>Nema 1</a:t>
            </a:r>
            <a:endParaRPr lang="en-US" sz="1400" dirty="0" smtClean="0"/>
          </a:p>
          <a:p>
            <a:r>
              <a:rPr lang="en-US" sz="1400" smtClean="0"/>
              <a:t>Nema 12</a:t>
            </a:r>
          </a:p>
          <a:p>
            <a:r>
              <a:rPr lang="en-US" sz="1400" smtClean="0"/>
              <a:t>Nema 3R</a:t>
            </a:r>
          </a:p>
          <a:p>
            <a:r>
              <a:rPr lang="en-US" sz="1400" smtClean="0"/>
              <a:t>Nema 4</a:t>
            </a:r>
          </a:p>
          <a:p>
            <a:r>
              <a:rPr lang="en-US" sz="1400" smtClean="0"/>
              <a:t>Nema 4X</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Interface to the system</a:t>
            </a:r>
            <a:endParaRPr lang="en-US" dirty="0"/>
          </a:p>
        </p:txBody>
      </p:sp>
      <p:sp>
        <p:nvSpPr>
          <p:cNvPr id="5" name="Content Placeholder 2"/>
          <p:cNvSpPr txBox="1">
            <a:spLocks/>
          </p:cNvSpPr>
          <p:nvPr/>
        </p:nvSpPr>
        <p:spPr>
          <a:xfrm>
            <a:off x="5486400" y="1295400"/>
            <a:ext cx="3581400" cy="4525963"/>
          </a:xfrm>
          <a:prstGeom prst="rect">
            <a:avLst/>
          </a:prstGeom>
        </p:spPr>
        <p:txBody>
          <a:bodyPr vert="horz" lIns="91440" tIns="45720" rIns="91440" bIns="45720" rtlCol="0">
            <a:normAutofit/>
          </a:bodyPr>
          <a:lstStyle/>
          <a:p>
            <a:pPr marL="231775" marR="0" lvl="1" indent="-231775" algn="l" defTabSz="914400" rtl="0" eaLnBrk="1" fontAlgn="auto" latinLnBrk="0" hangingPunct="1">
              <a:lnSpc>
                <a:spcPct val="100000"/>
              </a:lnSpc>
              <a:spcBef>
                <a:spcPts val="24"/>
              </a:spcBef>
              <a:spcAft>
                <a:spcPts val="0"/>
              </a:spcAft>
              <a:buClrTx/>
              <a:buSzTx/>
              <a:buFont typeface="Arial" pitchFamily="34" charset="0"/>
              <a:buChar char="–"/>
              <a:tabLst/>
              <a:defRPr/>
            </a:pPr>
            <a:endParaRPr kumimoji="0" lang="en-US" b="0" i="0" u="none" strike="noStrike" kern="1200" cap="none" spc="0" normalizeH="0" noProof="0" dirty="0" smtClean="0">
              <a:ln>
                <a:noFill/>
              </a:ln>
              <a:effectLst/>
              <a:uLnTx/>
              <a:uFillTx/>
              <a:ea typeface="+mn-ea"/>
              <a:cs typeface="Arial" pitchFamily="34" charset="0"/>
            </a:endParaRPr>
          </a:p>
        </p:txBody>
      </p:sp>
      <p:pic>
        <p:nvPicPr>
          <p:cNvPr id="7" name="Picture 3"/>
          <p:cNvPicPr>
            <a:picLocks noChangeAspect="1" noChangeArrowheads="1"/>
          </p:cNvPicPr>
          <p:nvPr/>
        </p:nvPicPr>
        <p:blipFill>
          <a:blip r:embed="rId2" cstate="print"/>
          <a:srcRect/>
          <a:stretch>
            <a:fillRect/>
          </a:stretch>
        </p:blipFill>
        <p:spPr bwMode="auto">
          <a:xfrm>
            <a:off x="2501797" y="1725223"/>
            <a:ext cx="4237669" cy="3418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40" y="46038"/>
            <a:ext cx="7772400" cy="527050"/>
          </a:xfrm>
        </p:spPr>
        <p:txBody>
          <a:bodyPr/>
          <a:lstStyle/>
          <a:p>
            <a:r>
              <a:rPr lang="en-US" dirty="0" smtClean="0"/>
              <a:t>ATS Controller</a:t>
            </a:r>
            <a:endParaRPr lang="en-US" dirty="0"/>
          </a:p>
        </p:txBody>
      </p:sp>
      <p:sp>
        <p:nvSpPr>
          <p:cNvPr id="5" name="Content Placeholder 4"/>
          <p:cNvSpPr>
            <a:spLocks noGrp="1"/>
          </p:cNvSpPr>
          <p:nvPr>
            <p:ph idx="1"/>
          </p:nvPr>
        </p:nvSpPr>
        <p:spPr/>
        <p:txBody>
          <a:bodyPr/>
          <a:lstStyle/>
          <a:p>
            <a:r>
              <a:rPr lang="en-US" dirty="0" smtClean="0"/>
              <a:t>Setup and monitoring</a:t>
            </a:r>
          </a:p>
          <a:p>
            <a:pPr lvl="1"/>
            <a:r>
              <a:rPr lang="en-US" dirty="0" smtClean="0"/>
              <a:t>Time delays</a:t>
            </a:r>
          </a:p>
          <a:p>
            <a:pPr lvl="2"/>
            <a:r>
              <a:rPr lang="en-US" dirty="0" smtClean="0"/>
              <a:t>Engine start</a:t>
            </a:r>
          </a:p>
          <a:p>
            <a:pPr lvl="2"/>
            <a:r>
              <a:rPr lang="en-US" dirty="0" smtClean="0"/>
              <a:t>Utility stable</a:t>
            </a:r>
          </a:p>
          <a:p>
            <a:pPr lvl="1"/>
            <a:r>
              <a:rPr lang="en-US" dirty="0" smtClean="0"/>
              <a:t>Metering</a:t>
            </a:r>
          </a:p>
          <a:p>
            <a:pPr lvl="2"/>
            <a:r>
              <a:rPr lang="en-US" dirty="0" smtClean="0"/>
              <a:t>Normal source</a:t>
            </a:r>
          </a:p>
          <a:p>
            <a:pPr lvl="2"/>
            <a:r>
              <a:rPr lang="en-US" dirty="0" smtClean="0"/>
              <a:t>Emergency source</a:t>
            </a:r>
          </a:p>
          <a:p>
            <a:pPr lvl="1"/>
            <a:r>
              <a:rPr lang="en-US"/>
              <a:t>Testing (Calendar Based Test)</a:t>
            </a:r>
          </a:p>
          <a:p>
            <a:pPr lvl="2"/>
            <a:r>
              <a:rPr lang="en-US"/>
              <a:t>Test with Load</a:t>
            </a:r>
          </a:p>
          <a:p>
            <a:pPr lvl="2"/>
            <a:r>
              <a:rPr lang="en-US"/>
              <a:t>Test with NO Load</a:t>
            </a:r>
          </a:p>
          <a:p>
            <a:pPr lvl="1"/>
            <a:r>
              <a:rPr lang="en-US" smtClean="0"/>
              <a:t>Remote </a:t>
            </a:r>
            <a:r>
              <a:rPr lang="en-US" dirty="0" smtClean="0"/>
              <a:t>control and monitoring</a:t>
            </a:r>
          </a:p>
          <a:p>
            <a:pPr lvl="2"/>
            <a:r>
              <a:rPr lang="en-US" dirty="0" smtClean="0"/>
              <a:t>Hard wired</a:t>
            </a:r>
          </a:p>
          <a:p>
            <a:pPr lvl="2"/>
            <a:r>
              <a:rPr lang="en-US" smtClean="0"/>
              <a:t>Modbus</a:t>
            </a:r>
          </a:p>
          <a:p>
            <a:pPr lvl="1"/>
            <a:r>
              <a:rPr lang="en-US" smtClean="0"/>
              <a:t>Load Control</a:t>
            </a:r>
          </a:p>
          <a:p>
            <a:pPr lvl="2"/>
            <a:r>
              <a:rPr lang="en-US" smtClean="0"/>
              <a:t>Load Shed/Load Add</a:t>
            </a:r>
          </a:p>
          <a:p>
            <a:pPr lvl="2"/>
            <a:endParaRPr lang="en-US" dirty="0" smtClean="0"/>
          </a:p>
          <a:p>
            <a:pPr lvl="2">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506790" y="1514901"/>
            <a:ext cx="8318337" cy="4045850"/>
          </a:xfrm>
          <a:prstGeom prst="rect">
            <a:avLst/>
          </a:prstGeom>
          <a:noFill/>
          <a:ln w="9525">
            <a:noFill/>
            <a:miter lim="800000"/>
            <a:headEnd/>
            <a:tailEnd/>
          </a:ln>
        </p:spPr>
      </p:pic>
      <p:sp>
        <p:nvSpPr>
          <p:cNvPr id="2" name="Title 1"/>
          <p:cNvSpPr>
            <a:spLocks noGrp="1"/>
          </p:cNvSpPr>
          <p:nvPr>
            <p:ph type="title"/>
          </p:nvPr>
        </p:nvSpPr>
        <p:spPr>
          <a:xfrm>
            <a:off x="297440" y="46038"/>
            <a:ext cx="7772400" cy="527050"/>
          </a:xfrm>
        </p:spPr>
        <p:txBody>
          <a:bodyPr/>
          <a:lstStyle/>
          <a:p>
            <a:r>
              <a:rPr lang="en-US" smtClean="0"/>
              <a:t>What if </a:t>
            </a:r>
            <a:r>
              <a:rPr lang="en-US" dirty="0" smtClean="0"/>
              <a:t>there is more than one ATS?</a:t>
            </a:r>
            <a:endParaRPr lang="en-US" dirty="0"/>
          </a:p>
        </p:txBody>
      </p:sp>
    </p:spTree>
    <p:extLst>
      <p:ext uri="{BB962C8B-B14F-4D97-AF65-F5344CB8AC3E}">
        <p14:creationId xmlns:p14="http://schemas.microsoft.com/office/powerpoint/2010/main" val="99850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ATS can load shed connected loads</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2415654" y="1828799"/>
            <a:ext cx="3939369" cy="38930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Pre / Post Transfer Signals</a:t>
            </a:r>
            <a:endParaRPr lang="en-US" dirty="0"/>
          </a:p>
        </p:txBody>
      </p:sp>
      <p:sp>
        <p:nvSpPr>
          <p:cNvPr id="5" name="Content Placeholder 4"/>
          <p:cNvSpPr>
            <a:spLocks noGrp="1"/>
          </p:cNvSpPr>
          <p:nvPr>
            <p:ph idx="1"/>
          </p:nvPr>
        </p:nvSpPr>
        <p:spPr>
          <a:xfrm>
            <a:off x="685799" y="991313"/>
            <a:ext cx="8119533" cy="4114800"/>
          </a:xfrm>
        </p:spPr>
        <p:txBody>
          <a:bodyPr/>
          <a:lstStyle/>
          <a:p>
            <a:r>
              <a:rPr lang="en-US" smtClean="0"/>
              <a:t>Time Based load control: Pre/Post transfer signals based on timer</a:t>
            </a:r>
            <a:endParaRPr lang="en-US" dirty="0" smtClean="0"/>
          </a:p>
          <a:p>
            <a:endParaRPr lang="en-US" dirty="0" smtClean="0"/>
          </a:p>
          <a:p>
            <a:pPr marL="0" indent="0">
              <a:buNone/>
            </a:pPr>
            <a:endParaRPr lang="en-US"/>
          </a:p>
          <a:p>
            <a:endParaRPr lang="en-US" smtClean="0"/>
          </a:p>
          <a:p>
            <a:endParaRPr lang="en-US"/>
          </a:p>
          <a:p>
            <a:endParaRPr lang="en-US" smtClean="0"/>
          </a:p>
          <a:p>
            <a:endParaRPr lang="en-US"/>
          </a:p>
          <a:p>
            <a:endParaRPr lang="en-US" smtClean="0"/>
          </a:p>
          <a:p>
            <a:endParaRPr lang="en-US" smtClean="0"/>
          </a:p>
          <a:p>
            <a:r>
              <a:rPr lang="en-US" smtClean="0"/>
              <a:t>Current based load control: Adds/Removes loads based on current measurement</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163856" y="1728141"/>
            <a:ext cx="6905984" cy="1598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97440" y="46038"/>
            <a:ext cx="7772400" cy="527050"/>
          </a:xfrm>
        </p:spPr>
        <p:txBody>
          <a:bodyPr>
            <a:normAutofit/>
          </a:bodyPr>
          <a:lstStyle/>
          <a:p>
            <a:r>
              <a:rPr lang="en-US" dirty="0" smtClean="0"/>
              <a:t>How to Specify an ATS</a:t>
            </a:r>
            <a:endParaRPr lang="en-US" dirty="0"/>
          </a:p>
        </p:txBody>
      </p:sp>
      <p:graphicFrame>
        <p:nvGraphicFramePr>
          <p:cNvPr id="5" name="Diagram 4"/>
          <p:cNvGraphicFramePr/>
          <p:nvPr>
            <p:extLst>
              <p:ext uri="{D42A27DB-BD31-4B8C-83A1-F6EECF244321}">
                <p14:modId xmlns:p14="http://schemas.microsoft.com/office/powerpoint/2010/main" val="315405175"/>
              </p:ext>
            </p:extLst>
          </p:nvPr>
        </p:nvGraphicFramePr>
        <p:xfrm>
          <a:off x="331326" y="1233387"/>
          <a:ext cx="8414468" cy="2770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575028" y="3501733"/>
            <a:ext cx="1653973" cy="542333"/>
          </a:xfrm>
          <a:prstGeom prst="rect">
            <a:avLst/>
          </a:prstGeom>
          <a:noFill/>
        </p:spPr>
        <p:txBody>
          <a:bodyPr wrap="square" rtlCol="0">
            <a:spAutoFit/>
          </a:bodyPr>
          <a:lstStyle/>
          <a:p>
            <a:r>
              <a:rPr lang="en-US" sz="1400" smtClean="0"/>
              <a:t>Transfer Type</a:t>
            </a:r>
            <a:endParaRPr lang="en-US" sz="1400" dirty="0" smtClean="0"/>
          </a:p>
        </p:txBody>
      </p:sp>
      <p:sp>
        <p:nvSpPr>
          <p:cNvPr id="10" name="TextBox 9"/>
          <p:cNvSpPr txBox="1"/>
          <p:nvPr/>
        </p:nvSpPr>
        <p:spPr>
          <a:xfrm>
            <a:off x="6545008" y="3457744"/>
            <a:ext cx="1653973" cy="1384995"/>
          </a:xfrm>
          <a:prstGeom prst="rect">
            <a:avLst/>
          </a:prstGeom>
          <a:noFill/>
        </p:spPr>
        <p:txBody>
          <a:bodyPr wrap="square" rtlCol="0">
            <a:spAutoFit/>
          </a:bodyPr>
          <a:lstStyle/>
          <a:p>
            <a:r>
              <a:rPr lang="en-US" sz="1400" smtClean="0"/>
              <a:t>Nema 1</a:t>
            </a:r>
            <a:endParaRPr lang="en-US" sz="1400" dirty="0" smtClean="0"/>
          </a:p>
          <a:p>
            <a:r>
              <a:rPr lang="en-US" sz="1400" smtClean="0"/>
              <a:t>Nema 12</a:t>
            </a:r>
          </a:p>
          <a:p>
            <a:r>
              <a:rPr lang="en-US" sz="1400" smtClean="0"/>
              <a:t>Nema 3R</a:t>
            </a:r>
          </a:p>
          <a:p>
            <a:r>
              <a:rPr lang="en-US" sz="1400" smtClean="0"/>
              <a:t>Nema 4</a:t>
            </a:r>
          </a:p>
          <a:p>
            <a:r>
              <a:rPr lang="en-US" sz="1400" smtClean="0"/>
              <a:t>Nema 4X</a:t>
            </a:r>
            <a:endParaRPr lang="en-US" sz="1400" dirty="0" smtClean="0"/>
          </a:p>
          <a:p>
            <a:endParaRPr lang="en-US" sz="1400" dirty="0"/>
          </a:p>
        </p:txBody>
      </p:sp>
      <p:sp>
        <p:nvSpPr>
          <p:cNvPr id="13" name="TextBox 12"/>
          <p:cNvSpPr txBox="1"/>
          <p:nvPr/>
        </p:nvSpPr>
        <p:spPr>
          <a:xfrm>
            <a:off x="297440" y="3486949"/>
            <a:ext cx="2067475" cy="2060861"/>
          </a:xfrm>
          <a:prstGeom prst="rect">
            <a:avLst/>
          </a:prstGeom>
          <a:noFill/>
        </p:spPr>
        <p:txBody>
          <a:bodyPr wrap="square" rtlCol="0">
            <a:spAutoFit/>
          </a:bodyPr>
          <a:lstStyle/>
          <a:p>
            <a:r>
              <a:rPr lang="en-US" sz="1400" dirty="0" smtClean="0"/>
              <a:t>Amp Rating</a:t>
            </a:r>
          </a:p>
          <a:p>
            <a:r>
              <a:rPr lang="en-US" sz="1400" dirty="0" smtClean="0"/>
              <a:t>Withstand Rating</a:t>
            </a:r>
          </a:p>
          <a:p>
            <a:r>
              <a:rPr lang="en-US" sz="1400" dirty="0" smtClean="0"/>
              <a:t>Frame Type</a:t>
            </a:r>
          </a:p>
          <a:p>
            <a:r>
              <a:rPr lang="en-US" sz="1400" dirty="0" smtClean="0"/>
              <a:t>Neutral Switching</a:t>
            </a:r>
          </a:p>
          <a:p>
            <a:endParaRPr lang="en-US" sz="1400" dirty="0"/>
          </a:p>
        </p:txBody>
      </p:sp>
      <p:sp>
        <p:nvSpPr>
          <p:cNvPr id="15" name="TextBox 14"/>
          <p:cNvSpPr txBox="1"/>
          <p:nvPr/>
        </p:nvSpPr>
        <p:spPr>
          <a:xfrm>
            <a:off x="4680922" y="3508063"/>
            <a:ext cx="2024526" cy="1169551"/>
          </a:xfrm>
          <a:prstGeom prst="rect">
            <a:avLst/>
          </a:prstGeom>
          <a:noFill/>
        </p:spPr>
        <p:txBody>
          <a:bodyPr wrap="square" rtlCol="0">
            <a:spAutoFit/>
          </a:bodyPr>
          <a:lstStyle/>
          <a:p>
            <a:r>
              <a:rPr lang="en-US" sz="1400" dirty="0" smtClean="0"/>
              <a:t>Pre/Post signals</a:t>
            </a:r>
          </a:p>
          <a:p>
            <a:r>
              <a:rPr lang="en-US" sz="1400" smtClean="0"/>
              <a:t>Load Add </a:t>
            </a:r>
            <a:r>
              <a:rPr lang="en-US" sz="1400"/>
              <a:t>/ Shed</a:t>
            </a:r>
          </a:p>
          <a:p>
            <a:r>
              <a:rPr lang="en-US" sz="1400" smtClean="0"/>
              <a:t>Metering</a:t>
            </a:r>
            <a:endParaRPr lang="en-US" sz="1400" dirty="0" smtClean="0"/>
          </a:p>
          <a:p>
            <a:r>
              <a:rPr lang="en-US" sz="1400" dirty="0" smtClean="0"/>
              <a:t>Monitoring</a:t>
            </a:r>
          </a:p>
          <a:p>
            <a:r>
              <a:rPr lang="en-US" sz="1400" dirty="0" smtClean="0"/>
              <a:t>Test</a:t>
            </a:r>
          </a:p>
        </p:txBody>
      </p:sp>
    </p:spTree>
    <p:extLst>
      <p:ext uri="{BB962C8B-B14F-4D97-AF65-F5344CB8AC3E}">
        <p14:creationId xmlns:p14="http://schemas.microsoft.com/office/powerpoint/2010/main" val="3819486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Typical installation</a:t>
            </a:r>
            <a:endParaRPr lang="en-US" dirty="0"/>
          </a:p>
        </p:txBody>
      </p:sp>
      <p:pic>
        <p:nvPicPr>
          <p:cNvPr id="11266" name="Picture 2" descr="C:\Users\ko40965\Pictures\Anchorage, Fire Station, Generator.JPG"/>
          <p:cNvPicPr>
            <a:picLocks noChangeAspect="1" noChangeArrowheads="1"/>
          </p:cNvPicPr>
          <p:nvPr/>
        </p:nvPicPr>
        <p:blipFill>
          <a:blip r:embed="rId2" cstate="print"/>
          <a:srcRect/>
          <a:stretch>
            <a:fillRect/>
          </a:stretch>
        </p:blipFill>
        <p:spPr bwMode="auto">
          <a:xfrm>
            <a:off x="1473177" y="1132767"/>
            <a:ext cx="6152879" cy="461465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smtClean="0"/>
              <a:t>Typical Installation</a:t>
            </a:r>
            <a:endParaRPr lang="en-US" dirty="0"/>
          </a:p>
        </p:txBody>
      </p:sp>
      <p:pic>
        <p:nvPicPr>
          <p:cNvPr id="12290" name="Picture 2" descr="C:\Users\ko40965\Pictures\Anchorage, Fire Station, ATS.JPG"/>
          <p:cNvPicPr>
            <a:picLocks noChangeAspect="1" noChangeArrowheads="1"/>
          </p:cNvPicPr>
          <p:nvPr/>
        </p:nvPicPr>
        <p:blipFill>
          <a:blip r:embed="rId2" cstate="print"/>
          <a:srcRect/>
          <a:stretch>
            <a:fillRect/>
          </a:stretch>
        </p:blipFill>
        <p:spPr bwMode="auto">
          <a:xfrm>
            <a:off x="1472184" y="1133856"/>
            <a:ext cx="6156960" cy="46177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1"/>
          <p:cNvPicPr>
            <a:picLocks noChangeAspect="1" noChangeArrowheads="1"/>
          </p:cNvPicPr>
          <p:nvPr/>
        </p:nvPicPr>
        <p:blipFill>
          <a:blip r:embed="rId2" cstate="print"/>
          <a:srcRect/>
          <a:stretch>
            <a:fillRect/>
          </a:stretch>
        </p:blipFill>
        <p:spPr bwMode="auto">
          <a:xfrm>
            <a:off x="3443111" y="1296273"/>
            <a:ext cx="2311680" cy="3445847"/>
          </a:xfrm>
          <a:prstGeom prst="rect">
            <a:avLst/>
          </a:prstGeom>
          <a:noFill/>
          <a:ln w="9525">
            <a:noFill/>
            <a:miter lim="800000"/>
            <a:headEnd/>
            <a:tailEnd/>
          </a:ln>
        </p:spPr>
      </p:pic>
      <p:pic>
        <p:nvPicPr>
          <p:cNvPr id="13" name="Picture 7" descr="http://www.freefoto.com/images/13/18/13_18_74---Cell-Phone-Antenna-on-a-High-Voltage-Power-Line-Pylon_web.jpg"/>
          <p:cNvPicPr>
            <a:picLocks noChangeAspect="1" noChangeArrowheads="1"/>
          </p:cNvPicPr>
          <p:nvPr/>
        </p:nvPicPr>
        <p:blipFill>
          <a:blip r:embed="rId3" cstate="print"/>
          <a:srcRect/>
          <a:stretch>
            <a:fillRect/>
          </a:stretch>
        </p:blipFill>
        <p:spPr bwMode="auto">
          <a:xfrm>
            <a:off x="1845146" y="1117796"/>
            <a:ext cx="1111755" cy="1667633"/>
          </a:xfrm>
          <a:prstGeom prst="rect">
            <a:avLst/>
          </a:prstGeom>
          <a:noFill/>
        </p:spPr>
      </p:pic>
      <p:sp>
        <p:nvSpPr>
          <p:cNvPr id="3" name="Title 2"/>
          <p:cNvSpPr>
            <a:spLocks noGrp="1"/>
          </p:cNvSpPr>
          <p:nvPr>
            <p:ph type="title"/>
          </p:nvPr>
        </p:nvSpPr>
        <p:spPr/>
        <p:txBody>
          <a:bodyPr/>
          <a:lstStyle/>
          <a:p>
            <a:r>
              <a:rPr lang="en-US"/>
              <a:t>How do we get power from genset to load?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111" y="4226902"/>
            <a:ext cx="2201333" cy="1858502"/>
          </a:xfrm>
          <a:prstGeom prst="rect">
            <a:avLst/>
          </a:prstGeom>
        </p:spPr>
      </p:pic>
      <p:pic>
        <p:nvPicPr>
          <p:cNvPr id="9" name="Picture 1" descr="V:\IMAGES\03 POWER PRODUCTS\01 GAMME EN COURS\08 EXEL II\01 50HZ INTERNATIONAL\01 IMAGES DE REFERENCE\X1650.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99200" y="1117796"/>
            <a:ext cx="2521271" cy="1656552"/>
          </a:xfrm>
          <a:prstGeom prst="rect">
            <a:avLst/>
          </a:prstGeom>
          <a:noFill/>
        </p:spPr>
      </p:pic>
    </p:spTree>
    <p:extLst>
      <p:ext uri="{BB962C8B-B14F-4D97-AF65-F5344CB8AC3E}">
        <p14:creationId xmlns:p14="http://schemas.microsoft.com/office/powerpoint/2010/main" val="110140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400" smtClean="0">
                <a:solidFill>
                  <a:srgbClr val="FF0000"/>
                </a:solidFill>
              </a:rPr>
              <a:t>THANK YOU!!!</a:t>
            </a:r>
            <a:endParaRPr lang="en-US" sz="4400">
              <a:solidFill>
                <a:srgbClr val="FF0000"/>
              </a:solidFill>
            </a:endParaRPr>
          </a:p>
        </p:txBody>
      </p:sp>
      <p:sp>
        <p:nvSpPr>
          <p:cNvPr id="4" name="TextBox 3"/>
          <p:cNvSpPr txBox="1"/>
          <p:nvPr/>
        </p:nvSpPr>
        <p:spPr>
          <a:xfrm>
            <a:off x="1672389" y="3871940"/>
            <a:ext cx="6220327" cy="1938992"/>
          </a:xfrm>
          <a:prstGeom prst="rect">
            <a:avLst/>
          </a:prstGeom>
          <a:noFill/>
        </p:spPr>
        <p:txBody>
          <a:bodyPr wrap="square" rtlCol="0">
            <a:spAutoFit/>
          </a:bodyPr>
          <a:lstStyle/>
          <a:p>
            <a:pPr algn="ctr"/>
            <a:r>
              <a:rPr lang="en-US" sz="2000" smtClean="0">
                <a:latin typeface="Arial Black" pitchFamily="34" charset="0"/>
                <a:ea typeface="+mj-ea"/>
                <a:cs typeface="+mj-cs"/>
              </a:rPr>
              <a:t>Oscar Gross</a:t>
            </a:r>
            <a:endParaRPr lang="en-US" sz="2000" dirty="0" smtClean="0">
              <a:latin typeface="Arial Black" pitchFamily="34" charset="0"/>
              <a:ea typeface="+mj-ea"/>
              <a:cs typeface="+mj-cs"/>
            </a:endParaRPr>
          </a:p>
          <a:p>
            <a:pPr algn="ctr"/>
            <a:r>
              <a:rPr lang="en-US" sz="2000" smtClean="0">
                <a:latin typeface="Arial Black" pitchFamily="34" charset="0"/>
                <a:ea typeface="+mj-ea"/>
                <a:cs typeface="+mj-cs"/>
              </a:rPr>
              <a:t>Manager-Engineered Solutions</a:t>
            </a:r>
          </a:p>
          <a:p>
            <a:pPr algn="ctr"/>
            <a:r>
              <a:rPr lang="en-US" sz="2000" smtClean="0">
                <a:latin typeface="Arial Black" pitchFamily="34" charset="0"/>
                <a:ea typeface="+mj-ea"/>
                <a:cs typeface="+mj-cs"/>
              </a:rPr>
              <a:t>KOHLER POWER SYSTEMS</a:t>
            </a:r>
            <a:endParaRPr lang="en-US" sz="2000" dirty="0" smtClean="0">
              <a:latin typeface="Arial Black" pitchFamily="34" charset="0"/>
              <a:ea typeface="+mj-ea"/>
              <a:cs typeface="+mj-cs"/>
            </a:endParaRPr>
          </a:p>
          <a:p>
            <a:pPr algn="ctr"/>
            <a:r>
              <a:rPr lang="en-US" sz="2000" dirty="0" smtClean="0">
                <a:latin typeface="Arial Black" pitchFamily="34" charset="0"/>
                <a:ea typeface="+mj-ea"/>
                <a:cs typeface="+mj-cs"/>
              </a:rPr>
              <a:t>Office</a:t>
            </a:r>
            <a:r>
              <a:rPr lang="en-US" sz="2000" smtClean="0">
                <a:latin typeface="Arial Black" pitchFamily="34" charset="0"/>
                <a:ea typeface="+mj-ea"/>
                <a:cs typeface="+mj-cs"/>
              </a:rPr>
              <a:t>: Atlanta, GA</a:t>
            </a:r>
            <a:endParaRPr lang="en-US" sz="2000" dirty="0" smtClean="0">
              <a:latin typeface="Arial Black" pitchFamily="34" charset="0"/>
              <a:ea typeface="+mj-ea"/>
              <a:cs typeface="+mj-cs"/>
            </a:endParaRPr>
          </a:p>
          <a:p>
            <a:pPr algn="ctr"/>
            <a:r>
              <a:rPr lang="en-US" sz="2000" dirty="0" smtClean="0">
                <a:latin typeface="Arial Black" pitchFamily="34" charset="0"/>
                <a:ea typeface="+mj-ea"/>
                <a:cs typeface="+mj-cs"/>
              </a:rPr>
              <a:t>Mobile</a:t>
            </a:r>
            <a:r>
              <a:rPr lang="en-US" sz="2000" smtClean="0">
                <a:latin typeface="Arial Black" pitchFamily="34" charset="0"/>
                <a:ea typeface="+mj-ea"/>
                <a:cs typeface="+mj-cs"/>
              </a:rPr>
              <a:t>: 920-226-9751</a:t>
            </a:r>
            <a:endParaRPr lang="en-US" sz="2000" dirty="0" smtClean="0">
              <a:latin typeface="Arial Black" pitchFamily="34" charset="0"/>
              <a:ea typeface="+mj-ea"/>
              <a:cs typeface="+mj-cs"/>
            </a:endParaRPr>
          </a:p>
          <a:p>
            <a:pPr algn="ctr"/>
            <a:r>
              <a:rPr lang="en-US" sz="2000" smtClean="0">
                <a:latin typeface="Arial Black" pitchFamily="34" charset="0"/>
                <a:ea typeface="+mj-ea"/>
                <a:cs typeface="+mj-cs"/>
              </a:rPr>
              <a:t>Oscar.Gross@KOHLER.com</a:t>
            </a:r>
            <a:endParaRPr lang="en-US" sz="2000" dirty="0" smtClean="0">
              <a:latin typeface="Arial Black" pitchFamily="34" charset="0"/>
              <a:ea typeface="+mj-ea"/>
              <a:cs typeface="+mj-cs"/>
            </a:endParaRPr>
          </a:p>
        </p:txBody>
      </p:sp>
    </p:spTree>
    <p:extLst>
      <p:ext uri="{BB962C8B-B14F-4D97-AF65-F5344CB8AC3E}">
        <p14:creationId xmlns:p14="http://schemas.microsoft.com/office/powerpoint/2010/main" val="3481599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title"/>
          </p:nvPr>
        </p:nvSpPr>
        <p:spPr>
          <a:xfrm>
            <a:off x="297440" y="46038"/>
            <a:ext cx="7772400" cy="527050"/>
          </a:xfrm>
        </p:spPr>
        <p:txBody>
          <a:bodyPr/>
          <a:lstStyle/>
          <a:p>
            <a:r>
              <a:rPr lang="en-US" dirty="0" smtClean="0"/>
              <a:t>Automatic Transfer Switch (</a:t>
            </a:r>
            <a:r>
              <a:rPr lang="en-US" dirty="0" err="1" smtClean="0"/>
              <a:t>ATS</a:t>
            </a:r>
            <a:r>
              <a:rPr lang="en-US" dirty="0" smtClean="0"/>
              <a:t>)</a:t>
            </a:r>
            <a:endParaRPr lang="en-US" dirty="0"/>
          </a:p>
        </p:txBody>
      </p:sp>
      <p:sp>
        <p:nvSpPr>
          <p:cNvPr id="359426" name="Rectangle 2"/>
          <p:cNvSpPr>
            <a:spLocks noGrp="1" noChangeArrowheads="1"/>
          </p:cNvSpPr>
          <p:nvPr>
            <p:ph type="body" idx="1"/>
          </p:nvPr>
        </p:nvSpPr>
        <p:spPr/>
        <p:txBody>
          <a:bodyPr/>
          <a:lstStyle/>
          <a:p>
            <a:r>
              <a:rPr lang="en-US" dirty="0" smtClean="0"/>
              <a:t>A UL1008 listed device that automatically transfers the load from a primary (normal) power source (utility) to a secondary (emergency) source (generator)</a:t>
            </a:r>
            <a:br>
              <a:rPr lang="en-US" dirty="0" smtClean="0"/>
            </a:br>
            <a:endParaRPr lang="en-US" dirty="0" smtClean="0"/>
          </a:p>
          <a:p>
            <a:r>
              <a:rPr lang="en-US"/>
              <a:t>Has three (3) connection points</a:t>
            </a:r>
          </a:p>
          <a:p>
            <a:pPr lvl="1"/>
            <a:r>
              <a:rPr lang="en-US"/>
              <a:t>Normal</a:t>
            </a:r>
          </a:p>
          <a:p>
            <a:pPr lvl="1"/>
            <a:r>
              <a:rPr lang="en-US"/>
              <a:t>Emergency</a:t>
            </a:r>
          </a:p>
          <a:p>
            <a:pPr lvl="1"/>
            <a:r>
              <a:rPr lang="en-US" smtClean="0"/>
              <a:t>Load</a:t>
            </a:r>
          </a:p>
          <a:p>
            <a:endParaRPr lang="en-US"/>
          </a:p>
          <a:p>
            <a:r>
              <a:rPr lang="en-US" smtClean="0"/>
              <a:t>Manages</a:t>
            </a:r>
            <a:endParaRPr lang="en-US"/>
          </a:p>
          <a:p>
            <a:pPr lvl="1"/>
            <a:r>
              <a:rPr lang="en-US"/>
              <a:t>Loss / Return of normal sensing</a:t>
            </a:r>
          </a:p>
          <a:p>
            <a:pPr lvl="1"/>
            <a:r>
              <a:rPr lang="en-US"/>
              <a:t>Time delays</a:t>
            </a:r>
          </a:p>
          <a:p>
            <a:pPr lvl="1"/>
            <a:r>
              <a:rPr lang="en-US"/>
              <a:t>Genset start and </a:t>
            </a:r>
            <a:r>
              <a:rPr lang="en-US" smtClean="0"/>
              <a:t>stop</a:t>
            </a:r>
          </a:p>
          <a:p>
            <a:pPr marL="457200" lvl="1" indent="0">
              <a:buNone/>
            </a:pPr>
            <a:endParaRPr lang="en-US"/>
          </a:p>
          <a:p>
            <a:pPr marL="0" indent="0">
              <a:buNone/>
            </a:pPr>
            <a:r>
              <a:rPr lang="en-US" dirty="0" smtClean="0"/>
              <a:t/>
            </a:r>
            <a:br>
              <a:rPr lang="en-US" dirty="0" smtClean="0"/>
            </a:br>
            <a:endParaRPr lang="en-US" dirty="0" smtClean="0"/>
          </a:p>
          <a:p>
            <a:pPr lvl="2">
              <a:buNone/>
            </a:pPr>
            <a:r>
              <a:rPr lang="en-US" dirty="0" smtClean="0"/>
              <a:t/>
            </a:r>
            <a:br>
              <a:rPr lang="en-US" dirty="0" smtClean="0"/>
            </a:br>
            <a:endParaRPr lang="en-US" dirty="0" smtClean="0"/>
          </a:p>
        </p:txBody>
      </p:sp>
    </p:spTree>
    <p:extLst>
      <p:ext uri="{BB962C8B-B14F-4D97-AF65-F5344CB8AC3E}">
        <p14:creationId xmlns:p14="http://schemas.microsoft.com/office/powerpoint/2010/main" val="4127224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lstStyle/>
          <a:p>
            <a:r>
              <a:rPr lang="en-US" dirty="0" smtClean="0"/>
              <a:t>What the three dots in the box look like</a:t>
            </a:r>
            <a:endParaRPr lang="en-US" dirty="0"/>
          </a:p>
        </p:txBody>
      </p:sp>
      <p:grpSp>
        <p:nvGrpSpPr>
          <p:cNvPr id="4" name="Group 3"/>
          <p:cNvGrpSpPr/>
          <p:nvPr/>
        </p:nvGrpSpPr>
        <p:grpSpPr>
          <a:xfrm>
            <a:off x="1732547" y="766916"/>
            <a:ext cx="6917203" cy="5271934"/>
            <a:chOff x="72189" y="766916"/>
            <a:chExt cx="6917203" cy="5271934"/>
          </a:xfrm>
        </p:grpSpPr>
        <p:sp>
          <p:nvSpPr>
            <p:cNvPr id="5" name="Rectangle 3"/>
            <p:cNvSpPr>
              <a:spLocks noChangeArrowheads="1"/>
            </p:cNvSpPr>
            <p:nvPr/>
          </p:nvSpPr>
          <p:spPr bwMode="auto">
            <a:xfrm>
              <a:off x="297441" y="852988"/>
              <a:ext cx="1473622" cy="449051"/>
            </a:xfrm>
            <a:prstGeom prst="rect">
              <a:avLst/>
            </a:prstGeom>
            <a:noFill/>
            <a:ln w="12700">
              <a:noFill/>
              <a:miter lim="800000"/>
              <a:headEnd/>
              <a:tailEnd/>
            </a:ln>
            <a:effectLst/>
          </p:spPr>
          <p:txBody>
            <a:bodyPr wrap="none" lIns="90488" tIns="44450" rIns="90488" bIns="44450">
              <a:spAutoFit/>
            </a:bodyPr>
            <a:lstStyle/>
            <a:p>
              <a:pPr algn="ctr"/>
              <a:r>
                <a:rPr lang="en-US" sz="2000" dirty="0" smtClean="0">
                  <a:solidFill>
                    <a:srgbClr val="003E76"/>
                  </a:solidFill>
                  <a:latin typeface="Arial" pitchFamily="34" charset="0"/>
                  <a:ea typeface="+mj-ea"/>
                  <a:cs typeface="Arial" pitchFamily="34" charset="0"/>
                </a:rPr>
                <a:t>Contactor</a:t>
              </a:r>
              <a:endParaRPr lang="en-US" sz="2000" dirty="0">
                <a:solidFill>
                  <a:srgbClr val="003E76"/>
                </a:solidFill>
                <a:latin typeface="Arial" pitchFamily="34" charset="0"/>
                <a:ea typeface="+mj-ea"/>
                <a:cs typeface="Arial" pitchFamily="34" charset="0"/>
              </a:endParaRPr>
            </a:p>
          </p:txBody>
        </p:sp>
        <p:pic>
          <p:nvPicPr>
            <p:cNvPr id="8" name="Picture 14" descr="2007-05-11 012"/>
            <p:cNvPicPr>
              <a:picLocks noChangeAspect="1" noChangeArrowheads="1"/>
            </p:cNvPicPr>
            <p:nvPr/>
          </p:nvPicPr>
          <p:blipFill>
            <a:blip r:embed="rId3" cstate="print"/>
            <a:srcRect/>
            <a:stretch>
              <a:fillRect/>
            </a:stretch>
          </p:blipFill>
          <p:spPr bwMode="auto">
            <a:xfrm>
              <a:off x="566195" y="1455495"/>
              <a:ext cx="4173759" cy="4583355"/>
            </a:xfrm>
            <a:prstGeom prst="rect">
              <a:avLst/>
            </a:prstGeom>
            <a:noFill/>
          </p:spPr>
        </p:pic>
        <p:sp>
          <p:nvSpPr>
            <p:cNvPr id="9" name="Oval 12"/>
            <p:cNvSpPr>
              <a:spLocks noChangeArrowheads="1"/>
            </p:cNvSpPr>
            <p:nvPr/>
          </p:nvSpPr>
          <p:spPr bwMode="auto">
            <a:xfrm>
              <a:off x="72189" y="2746582"/>
              <a:ext cx="2538664" cy="2739818"/>
            </a:xfrm>
            <a:prstGeom prst="ellipse">
              <a:avLst/>
            </a:prstGeom>
            <a:noFill/>
            <a:ln w="38100">
              <a:solidFill>
                <a:srgbClr val="FF3300"/>
              </a:solidFill>
              <a:round/>
              <a:headEnd/>
              <a:tailEnd/>
            </a:ln>
            <a:effectLst/>
          </p:spPr>
          <p:txBody>
            <a:bodyPr wrap="none" anchor="ctr"/>
            <a:lstStyle/>
            <a:p>
              <a:endParaRPr lang="en-US">
                <a:solidFill>
                  <a:schemeClr val="tx1"/>
                </a:solidFill>
                <a:latin typeface="Times New Roman" pitchFamily="18" charset="0"/>
              </a:endParaRPr>
            </a:p>
          </p:txBody>
        </p:sp>
        <p:sp>
          <p:nvSpPr>
            <p:cNvPr id="10" name="Line 5"/>
            <p:cNvSpPr>
              <a:spLocks noChangeShapeType="1"/>
            </p:cNvSpPr>
            <p:nvPr/>
          </p:nvSpPr>
          <p:spPr bwMode="auto">
            <a:xfrm>
              <a:off x="1260616" y="1283350"/>
              <a:ext cx="173605" cy="1463231"/>
            </a:xfrm>
            <a:prstGeom prst="line">
              <a:avLst/>
            </a:prstGeom>
            <a:noFill/>
            <a:ln w="38100">
              <a:solidFill>
                <a:srgbClr val="FF3300"/>
              </a:solidFill>
              <a:round/>
              <a:headEnd/>
              <a:tailEnd type="triangle" w="med" len="med"/>
            </a:ln>
            <a:effectLst/>
          </p:spPr>
          <p:txBody>
            <a:bodyPr wrap="none" anchor="ctr"/>
            <a:lstStyle/>
            <a:p>
              <a:endParaRPr lang="en-US">
                <a:solidFill>
                  <a:schemeClr val="tx1"/>
                </a:solidFill>
              </a:endParaRPr>
            </a:p>
          </p:txBody>
        </p:sp>
        <p:sp>
          <p:nvSpPr>
            <p:cNvPr id="11" name="Oval 10"/>
            <p:cNvSpPr>
              <a:spLocks noChangeArrowheads="1"/>
            </p:cNvSpPr>
            <p:nvPr/>
          </p:nvSpPr>
          <p:spPr bwMode="auto">
            <a:xfrm>
              <a:off x="3343879" y="1369423"/>
              <a:ext cx="1215237" cy="1893593"/>
            </a:xfrm>
            <a:prstGeom prst="ellipse">
              <a:avLst/>
            </a:prstGeom>
            <a:noFill/>
            <a:ln w="57150">
              <a:solidFill>
                <a:srgbClr val="FF3300"/>
              </a:solidFill>
              <a:round/>
              <a:headEnd/>
              <a:tailEnd/>
            </a:ln>
            <a:effectLst/>
          </p:spPr>
          <p:txBody>
            <a:bodyPr wrap="none" anchor="ctr"/>
            <a:lstStyle/>
            <a:p>
              <a:endParaRPr lang="en-US">
                <a:solidFill>
                  <a:schemeClr val="tx1"/>
                </a:solidFill>
                <a:latin typeface="Times New Roman" pitchFamily="18" charset="0"/>
              </a:endParaRPr>
            </a:p>
          </p:txBody>
        </p:sp>
        <p:sp>
          <p:nvSpPr>
            <p:cNvPr id="12" name="Line 6"/>
            <p:cNvSpPr>
              <a:spLocks noChangeShapeType="1"/>
            </p:cNvSpPr>
            <p:nvPr/>
          </p:nvSpPr>
          <p:spPr bwMode="auto">
            <a:xfrm flipH="1">
              <a:off x="4645918" y="1283350"/>
              <a:ext cx="1475644" cy="602507"/>
            </a:xfrm>
            <a:prstGeom prst="line">
              <a:avLst/>
            </a:prstGeom>
            <a:noFill/>
            <a:ln w="38100">
              <a:solidFill>
                <a:srgbClr val="FF3300"/>
              </a:solidFill>
              <a:round/>
              <a:headEnd/>
              <a:tailEnd type="triangle" w="med" len="med"/>
            </a:ln>
            <a:effectLst/>
          </p:spPr>
          <p:txBody>
            <a:bodyPr wrap="none" anchor="ctr"/>
            <a:lstStyle/>
            <a:p>
              <a:endParaRPr lang="en-US">
                <a:solidFill>
                  <a:schemeClr val="tx1"/>
                </a:solidFill>
              </a:endParaRPr>
            </a:p>
          </p:txBody>
        </p:sp>
        <p:sp>
          <p:nvSpPr>
            <p:cNvPr id="13" name="Rectangle 3"/>
            <p:cNvSpPr>
              <a:spLocks noChangeArrowheads="1"/>
            </p:cNvSpPr>
            <p:nvPr/>
          </p:nvSpPr>
          <p:spPr bwMode="auto">
            <a:xfrm>
              <a:off x="5513944" y="766916"/>
              <a:ext cx="1475448" cy="449051"/>
            </a:xfrm>
            <a:prstGeom prst="rect">
              <a:avLst/>
            </a:prstGeom>
            <a:noFill/>
            <a:ln w="12700">
              <a:noFill/>
              <a:miter lim="800000"/>
              <a:headEnd/>
              <a:tailEnd/>
            </a:ln>
            <a:effectLst/>
          </p:spPr>
          <p:txBody>
            <a:bodyPr wrap="none" lIns="90488" tIns="44450" rIns="90488" bIns="44450">
              <a:spAutoFit/>
            </a:bodyPr>
            <a:lstStyle/>
            <a:p>
              <a:pPr algn="ctr"/>
              <a:r>
                <a:rPr lang="en-US" sz="2000" dirty="0" smtClean="0">
                  <a:solidFill>
                    <a:srgbClr val="003E76"/>
                  </a:solidFill>
                  <a:latin typeface="Arial" pitchFamily="34" charset="0"/>
                  <a:ea typeface="+mj-ea"/>
                  <a:cs typeface="Arial" pitchFamily="34" charset="0"/>
                </a:rPr>
                <a:t>Controller</a:t>
              </a:r>
              <a:endParaRPr lang="en-US" sz="2000" dirty="0">
                <a:solidFill>
                  <a:srgbClr val="003E76"/>
                </a:solidFill>
                <a:latin typeface="Arial" pitchFamily="34" charset="0"/>
                <a:ea typeface="+mj-ea"/>
                <a:cs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97440" y="46038"/>
            <a:ext cx="7772400" cy="527050"/>
          </a:xfrm>
        </p:spPr>
        <p:txBody>
          <a:bodyPr>
            <a:normAutofit/>
          </a:bodyPr>
          <a:lstStyle/>
          <a:p>
            <a:r>
              <a:rPr lang="en-US" dirty="0" smtClean="0"/>
              <a:t>How to Specify an ATS</a:t>
            </a:r>
            <a:endParaRPr lang="en-US" dirty="0"/>
          </a:p>
        </p:txBody>
      </p:sp>
      <p:grpSp>
        <p:nvGrpSpPr>
          <p:cNvPr id="2" name="Group 1"/>
          <p:cNvGrpSpPr/>
          <p:nvPr/>
        </p:nvGrpSpPr>
        <p:grpSpPr>
          <a:xfrm>
            <a:off x="577929" y="1233387"/>
            <a:ext cx="8005631" cy="4064266"/>
            <a:chOff x="1174898" y="1233387"/>
            <a:chExt cx="6599274" cy="2434193"/>
          </a:xfrm>
        </p:grpSpPr>
        <p:graphicFrame>
          <p:nvGraphicFramePr>
            <p:cNvPr id="5" name="Diagram 4"/>
            <p:cNvGraphicFramePr/>
            <p:nvPr>
              <p:extLst>
                <p:ext uri="{D42A27DB-BD31-4B8C-83A1-F6EECF244321}">
                  <p14:modId xmlns:p14="http://schemas.microsoft.com/office/powerpoint/2010/main" val="1018056529"/>
                </p:ext>
              </p:extLst>
            </p:nvPr>
          </p:nvGraphicFramePr>
          <p:xfrm>
            <a:off x="1174898" y="1233387"/>
            <a:ext cx="6599274" cy="1572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34582" y="2520687"/>
              <a:ext cx="1297173" cy="307777"/>
            </a:xfrm>
            <a:prstGeom prst="rect">
              <a:avLst/>
            </a:prstGeom>
            <a:noFill/>
          </p:spPr>
          <p:txBody>
            <a:bodyPr wrap="square" rtlCol="0">
              <a:spAutoFit/>
            </a:bodyPr>
            <a:lstStyle/>
            <a:p>
              <a:r>
                <a:rPr lang="en-US" sz="1400" smtClean="0"/>
                <a:t>Transfer Type</a:t>
              </a:r>
              <a:endParaRPr lang="en-US" sz="1400" dirty="0" smtClean="0"/>
            </a:p>
          </p:txBody>
        </p:sp>
        <p:sp>
          <p:nvSpPr>
            <p:cNvPr id="13" name="TextBox 12"/>
            <p:cNvSpPr txBox="1"/>
            <p:nvPr/>
          </p:nvSpPr>
          <p:spPr>
            <a:xfrm>
              <a:off x="1174898" y="2498029"/>
              <a:ext cx="1621473" cy="1169551"/>
            </a:xfrm>
            <a:prstGeom prst="rect">
              <a:avLst/>
            </a:prstGeom>
            <a:noFill/>
          </p:spPr>
          <p:txBody>
            <a:bodyPr wrap="square" rtlCol="0">
              <a:spAutoFit/>
            </a:bodyPr>
            <a:lstStyle/>
            <a:p>
              <a:r>
                <a:rPr lang="en-US" sz="1400" dirty="0" smtClean="0"/>
                <a:t>Amp Rating</a:t>
              </a:r>
            </a:p>
            <a:p>
              <a:r>
                <a:rPr lang="en-US" sz="1400" dirty="0" smtClean="0"/>
                <a:t>Withstand Rating</a:t>
              </a:r>
            </a:p>
            <a:p>
              <a:r>
                <a:rPr lang="en-US" sz="1400" dirty="0" smtClean="0"/>
                <a:t>Frame Type</a:t>
              </a:r>
            </a:p>
            <a:p>
              <a:r>
                <a:rPr lang="en-US" sz="1400" dirty="0" smtClean="0"/>
                <a:t>Neutral Switching</a:t>
              </a:r>
            </a:p>
            <a:p>
              <a:endParaRPr lang="en-US" sz="1400" dirty="0"/>
            </a:p>
          </p:txBody>
        </p:sp>
        <p:sp>
          <p:nvSpPr>
            <p:cNvPr id="15" name="TextBox 14"/>
            <p:cNvSpPr txBox="1"/>
            <p:nvPr/>
          </p:nvSpPr>
          <p:spPr>
            <a:xfrm>
              <a:off x="4433781" y="2519295"/>
              <a:ext cx="1587789" cy="829509"/>
            </a:xfrm>
            <a:prstGeom prst="rect">
              <a:avLst/>
            </a:prstGeom>
            <a:noFill/>
          </p:spPr>
          <p:txBody>
            <a:bodyPr wrap="square" rtlCol="0">
              <a:spAutoFit/>
            </a:bodyPr>
            <a:lstStyle/>
            <a:p>
              <a:r>
                <a:rPr lang="en-US" sz="1400" dirty="0" smtClean="0"/>
                <a:t>Pre/Post signals</a:t>
              </a:r>
            </a:p>
            <a:p>
              <a:r>
                <a:rPr lang="en-US" sz="1400" smtClean="0"/>
                <a:t>Load Add/Shed</a:t>
              </a:r>
              <a:endParaRPr lang="en-US" sz="1400"/>
            </a:p>
            <a:p>
              <a:r>
                <a:rPr lang="en-US" sz="1400" smtClean="0"/>
                <a:t>Metering</a:t>
              </a:r>
              <a:endParaRPr lang="en-US" sz="1400" dirty="0" smtClean="0"/>
            </a:p>
            <a:p>
              <a:r>
                <a:rPr lang="en-US" sz="1400" dirty="0" smtClean="0"/>
                <a:t>Monitoring</a:t>
              </a:r>
            </a:p>
            <a:p>
              <a:r>
                <a:rPr lang="en-US" sz="1400" smtClean="0"/>
                <a:t>Test</a:t>
              </a:r>
            </a:p>
            <a:p>
              <a:endParaRPr lang="en-US" sz="1400" dirty="0" smtClean="0"/>
            </a:p>
          </p:txBody>
        </p:sp>
      </p:grpSp>
      <p:sp>
        <p:nvSpPr>
          <p:cNvPr id="9" name="TextBox 8"/>
          <p:cNvSpPr txBox="1"/>
          <p:nvPr/>
        </p:nvSpPr>
        <p:spPr>
          <a:xfrm>
            <a:off x="6545008" y="3457744"/>
            <a:ext cx="1653973" cy="1384995"/>
          </a:xfrm>
          <a:prstGeom prst="rect">
            <a:avLst/>
          </a:prstGeom>
          <a:noFill/>
        </p:spPr>
        <p:txBody>
          <a:bodyPr wrap="square" rtlCol="0">
            <a:spAutoFit/>
          </a:bodyPr>
          <a:lstStyle/>
          <a:p>
            <a:r>
              <a:rPr lang="en-US" sz="1400" smtClean="0"/>
              <a:t>Nema 1</a:t>
            </a:r>
            <a:endParaRPr lang="en-US" sz="1400" dirty="0" smtClean="0"/>
          </a:p>
          <a:p>
            <a:r>
              <a:rPr lang="en-US" sz="1400" smtClean="0"/>
              <a:t>Nema 12</a:t>
            </a:r>
          </a:p>
          <a:p>
            <a:r>
              <a:rPr lang="en-US" sz="1400" smtClean="0"/>
              <a:t>Nema 3R</a:t>
            </a:r>
          </a:p>
          <a:p>
            <a:r>
              <a:rPr lang="en-US" sz="1400" smtClean="0"/>
              <a:t>Nema 4</a:t>
            </a:r>
          </a:p>
          <a:p>
            <a:r>
              <a:rPr lang="en-US" sz="1400" smtClean="0"/>
              <a:t>Nema 4X</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 Rating</a:t>
            </a:r>
            <a:endParaRPr lang="en-US" dirty="0"/>
          </a:p>
        </p:txBody>
      </p:sp>
      <p:sp>
        <p:nvSpPr>
          <p:cNvPr id="19" name="Content Placeholder 18"/>
          <p:cNvSpPr>
            <a:spLocks noGrp="1"/>
          </p:cNvSpPr>
          <p:nvPr>
            <p:ph sz="half" idx="1"/>
          </p:nvPr>
        </p:nvSpPr>
        <p:spPr/>
        <p:txBody>
          <a:bodyPr/>
          <a:lstStyle/>
          <a:p>
            <a:r>
              <a:rPr lang="en-US" dirty="0" smtClean="0"/>
              <a:t>What is the load?</a:t>
            </a:r>
          </a:p>
          <a:p>
            <a:pPr lvl="1"/>
            <a:r>
              <a:rPr lang="en-US" dirty="0" smtClean="0"/>
              <a:t>Need to protect ATS</a:t>
            </a:r>
          </a:p>
          <a:p>
            <a:pPr lvl="2"/>
            <a:r>
              <a:rPr lang="en-US" dirty="0" smtClean="0"/>
              <a:t>Need to protect with circuit breakers</a:t>
            </a:r>
          </a:p>
          <a:p>
            <a:pPr lvl="1"/>
            <a:endParaRPr lang="en-US" dirty="0" smtClean="0"/>
          </a:p>
          <a:p>
            <a:pPr lvl="1"/>
            <a:endParaRPr lang="en-US" dirty="0" smtClean="0"/>
          </a:p>
        </p:txBody>
      </p:sp>
      <p:pic>
        <p:nvPicPr>
          <p:cNvPr id="328707" name="Picture 3"/>
          <p:cNvPicPr>
            <a:picLocks noChangeAspect="1" noChangeArrowheads="1"/>
          </p:cNvPicPr>
          <p:nvPr/>
        </p:nvPicPr>
        <p:blipFill>
          <a:blip r:embed="rId2" cstate="print"/>
          <a:srcRect/>
          <a:stretch>
            <a:fillRect/>
          </a:stretch>
        </p:blipFill>
        <p:spPr bwMode="auto">
          <a:xfrm>
            <a:off x="5706693" y="1983097"/>
            <a:ext cx="1733550" cy="3019425"/>
          </a:xfrm>
          <a:prstGeom prst="rect">
            <a:avLst/>
          </a:prstGeom>
          <a:noFill/>
          <a:ln w="9525">
            <a:noFill/>
            <a:miter lim="800000"/>
            <a:headEnd/>
            <a:tailEnd/>
          </a:ln>
        </p:spPr>
      </p:pic>
      <p:sp>
        <p:nvSpPr>
          <p:cNvPr id="5" name="TextBox 4"/>
          <p:cNvSpPr txBox="1"/>
          <p:nvPr/>
        </p:nvSpPr>
        <p:spPr>
          <a:xfrm>
            <a:off x="5004942" y="2589511"/>
            <a:ext cx="744283" cy="307777"/>
          </a:xfrm>
          <a:prstGeom prst="rect">
            <a:avLst/>
          </a:prstGeom>
          <a:noFill/>
        </p:spPr>
        <p:txBody>
          <a:bodyPr wrap="square" rtlCol="0">
            <a:spAutoFit/>
          </a:bodyPr>
          <a:lstStyle/>
          <a:p>
            <a:r>
              <a:rPr lang="en-US" sz="1400" dirty="0" smtClean="0"/>
              <a:t>1200A</a:t>
            </a:r>
            <a:endParaRPr lang="en-US" sz="1400" dirty="0"/>
          </a:p>
        </p:txBody>
      </p:sp>
      <p:sp>
        <p:nvSpPr>
          <p:cNvPr id="6" name="TextBox 5"/>
          <p:cNvSpPr txBox="1"/>
          <p:nvPr/>
        </p:nvSpPr>
        <p:spPr>
          <a:xfrm>
            <a:off x="6390719" y="2589511"/>
            <a:ext cx="744283" cy="307777"/>
          </a:xfrm>
          <a:prstGeom prst="rect">
            <a:avLst/>
          </a:prstGeom>
          <a:noFill/>
        </p:spPr>
        <p:txBody>
          <a:bodyPr wrap="square" rtlCol="0">
            <a:spAutoFit/>
          </a:bodyPr>
          <a:lstStyle/>
          <a:p>
            <a:r>
              <a:rPr lang="en-US" sz="1400" dirty="0" smtClean="0"/>
              <a:t>1200A</a:t>
            </a:r>
            <a:endParaRPr lang="en-US" sz="1400" dirty="0"/>
          </a:p>
        </p:txBody>
      </p:sp>
      <p:sp>
        <p:nvSpPr>
          <p:cNvPr id="7" name="TextBox 6"/>
          <p:cNvSpPr txBox="1"/>
          <p:nvPr/>
        </p:nvSpPr>
        <p:spPr>
          <a:xfrm>
            <a:off x="5334551" y="3636902"/>
            <a:ext cx="744283" cy="307777"/>
          </a:xfrm>
          <a:prstGeom prst="rect">
            <a:avLst/>
          </a:prstGeom>
          <a:noFill/>
        </p:spPr>
        <p:txBody>
          <a:bodyPr wrap="square" rtlCol="0">
            <a:spAutoFit/>
          </a:bodyPr>
          <a:lstStyle/>
          <a:p>
            <a:r>
              <a:rPr lang="en-US" sz="1400" dirty="0" smtClean="0"/>
              <a:t>1200A</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40" y="46038"/>
            <a:ext cx="7772400" cy="527050"/>
          </a:xfrm>
        </p:spPr>
        <p:txBody>
          <a:bodyPr>
            <a:normAutofit/>
          </a:bodyPr>
          <a:lstStyle/>
          <a:p>
            <a:r>
              <a:rPr lang="en-US" dirty="0" smtClean="0"/>
              <a:t>Withstand Rating </a:t>
            </a:r>
            <a:endParaRPr lang="en-US" dirty="0"/>
          </a:p>
        </p:txBody>
      </p:sp>
      <p:pic>
        <p:nvPicPr>
          <p:cNvPr id="233475" name="Picture 3"/>
          <p:cNvPicPr>
            <a:picLocks noChangeAspect="1" noChangeArrowheads="1"/>
          </p:cNvPicPr>
          <p:nvPr/>
        </p:nvPicPr>
        <p:blipFill>
          <a:blip r:embed="rId2" cstate="print"/>
          <a:srcRect/>
          <a:stretch>
            <a:fillRect/>
          </a:stretch>
        </p:blipFill>
        <p:spPr bwMode="auto">
          <a:xfrm>
            <a:off x="297440" y="912870"/>
            <a:ext cx="8291845" cy="3905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39" y="46038"/>
            <a:ext cx="8329399" cy="527050"/>
          </a:xfrm>
        </p:spPr>
        <p:txBody>
          <a:bodyPr/>
          <a:lstStyle/>
          <a:p>
            <a:r>
              <a:rPr lang="en-US" smtClean="0"/>
              <a:t>Frame Type - </a:t>
            </a:r>
            <a:r>
              <a:rPr lang="en-US" dirty="0" smtClean="0"/>
              <a:t>Bypass Isolation</a:t>
            </a:r>
            <a:endParaRPr lang="en-US" dirty="0"/>
          </a:p>
        </p:txBody>
      </p:sp>
      <p:sp>
        <p:nvSpPr>
          <p:cNvPr id="5" name="Rectangle 2"/>
          <p:cNvSpPr txBox="1">
            <a:spLocks noChangeArrowheads="1"/>
          </p:cNvSpPr>
          <p:nvPr/>
        </p:nvSpPr>
        <p:spPr>
          <a:xfrm>
            <a:off x="211667" y="812800"/>
            <a:ext cx="7772400" cy="5167086"/>
          </a:xfrm>
          <a:prstGeom prst="rect">
            <a:avLst/>
          </a:prstGeom>
        </p:spPr>
        <p:txBody>
          <a:bodyPr/>
          <a:lstStyle/>
          <a:p>
            <a:pPr marL="342900" lvl="0" indent="-342900" eaLnBrk="1" hangingPunct="1">
              <a:spcBef>
                <a:spcPct val="20000"/>
              </a:spcBef>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lang="en-US" sz="2000" kern="0" dirty="0" smtClean="0">
                <a:latin typeface="+mn-lt"/>
              </a:rPr>
              <a:t>Allows for continuity of power during maintenance of the contactor</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ndParaRPr>
          </a:p>
          <a:p>
            <a:pPr marL="742950" lvl="1" indent="-285750" eaLnBrk="1" hangingPunct="1">
              <a:spcBef>
                <a:spcPct val="20000"/>
              </a:spcBef>
              <a:buFontTx/>
              <a:buChar char="–"/>
              <a:defRPr/>
            </a:pPr>
            <a:r>
              <a:rPr lang="en-US" sz="1800" kern="0" smtClean="0"/>
              <a:t>Two TS mechanisms in parallel</a:t>
            </a:r>
          </a:p>
          <a:p>
            <a:pPr marL="1200150" lvl="2" indent="-285750" eaLnBrk="1" hangingPunct="1">
              <a:spcBef>
                <a:spcPct val="20000"/>
              </a:spcBef>
              <a:buFontTx/>
              <a:buChar char="–"/>
              <a:defRPr/>
            </a:pPr>
            <a:r>
              <a:rPr lang="en-US" sz="1600" kern="0" smtClean="0"/>
              <a:t>Automatic - Drawout</a:t>
            </a:r>
          </a:p>
          <a:p>
            <a:pPr marL="1200150" lvl="2" indent="-285750" eaLnBrk="1" hangingPunct="1">
              <a:spcBef>
                <a:spcPct val="20000"/>
              </a:spcBef>
              <a:buFontTx/>
              <a:buChar char="–"/>
              <a:defRPr/>
            </a:pPr>
            <a:r>
              <a:rPr lang="en-US" sz="1600" kern="0" smtClean="0"/>
              <a:t>Manual - Fixed</a:t>
            </a:r>
            <a:endParaRPr lang="en-US" sz="1600" kern="0" dirty="0" smtClean="0"/>
          </a:p>
          <a:p>
            <a:pPr marL="1600200" lvl="3" indent="-228600" eaLnBrk="1" hangingPunct="1">
              <a:spcBef>
                <a:spcPct val="20000"/>
              </a:spcBef>
              <a:buFontTx/>
              <a:buChar char="•"/>
              <a:defRPr/>
            </a:pPr>
            <a:r>
              <a:rPr lang="en-US" sz="1400" kern="0" dirty="0" smtClean="0"/>
              <a:t>Allows </a:t>
            </a:r>
            <a:r>
              <a:rPr lang="en-US" sz="1400" kern="0" smtClean="0"/>
              <a:t>for servicing</a:t>
            </a:r>
          </a:p>
          <a:p>
            <a:pPr lvl="3" eaLnBrk="1" hangingPunct="1">
              <a:spcBef>
                <a:spcPct val="20000"/>
              </a:spcBef>
              <a:defRPr/>
            </a:pPr>
            <a:r>
              <a:rPr lang="en-US" sz="1400" kern="0"/>
              <a:t>   the draw-out </a:t>
            </a:r>
            <a:r>
              <a:rPr lang="en-US" sz="1400" kern="0" smtClean="0"/>
              <a:t>contactor</a:t>
            </a:r>
            <a:endParaRPr lang="en-US" sz="1400" kern="0" dirty="0" smtClean="0"/>
          </a:p>
          <a:p>
            <a:pPr marL="1143000" lvl="2" indent="-228600" eaLnBrk="1" hangingPunct="1">
              <a:spcBef>
                <a:spcPct val="20000"/>
              </a:spcBef>
              <a:buFontTx/>
              <a:buChar char="•"/>
              <a:defRPr/>
            </a:pPr>
            <a:endParaRPr lang="en-US" sz="1800" kern="0" dirty="0" smtClean="0"/>
          </a:p>
          <a:p>
            <a:pPr marL="1143000" marR="0" lvl="2" indent="-2286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pic>
        <p:nvPicPr>
          <p:cNvPr id="6" name="Picture 5" descr="C:\Users\ko19848\AppData\Local\Temp\SNAGHTML5cb99dc.PNG"/>
          <p:cNvPicPr>
            <a:picLocks noChangeAspect="1" noChangeArrowheads="1"/>
          </p:cNvPicPr>
          <p:nvPr/>
        </p:nvPicPr>
        <p:blipFill>
          <a:blip r:embed="rId2" cstate="print"/>
          <a:srcRect/>
          <a:stretch>
            <a:fillRect/>
          </a:stretch>
        </p:blipFill>
        <p:spPr bwMode="auto">
          <a:xfrm>
            <a:off x="6346478" y="999222"/>
            <a:ext cx="2797522" cy="5220376"/>
          </a:xfrm>
          <a:prstGeom prst="rect">
            <a:avLst/>
          </a:prstGeom>
          <a:noFill/>
        </p:spPr>
      </p:pic>
      <p:pic>
        <p:nvPicPr>
          <p:cNvPr id="7" name="Picture 1"/>
          <p:cNvPicPr>
            <a:picLocks noChangeAspect="1" noChangeArrowheads="1"/>
          </p:cNvPicPr>
          <p:nvPr/>
        </p:nvPicPr>
        <p:blipFill>
          <a:blip r:embed="rId3" cstate="print"/>
          <a:srcRect/>
          <a:stretch>
            <a:fillRect/>
          </a:stretch>
        </p:blipFill>
        <p:spPr bwMode="auto">
          <a:xfrm>
            <a:off x="4452762" y="1779688"/>
            <a:ext cx="2098254" cy="3682649"/>
          </a:xfrm>
          <a:prstGeom prst="rect">
            <a:avLst/>
          </a:prstGeom>
          <a:noFill/>
          <a:ln w="9525">
            <a:noFill/>
            <a:miter lim="800000"/>
            <a:headEnd/>
            <a:tailEnd/>
          </a:ln>
        </p:spPr>
      </p:pic>
    </p:spTree>
    <p:extLst>
      <p:ext uri="{BB962C8B-B14F-4D97-AF65-F5344CB8AC3E}">
        <p14:creationId xmlns:p14="http://schemas.microsoft.com/office/powerpoint/2010/main" val="85782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EP Template">
  <a:themeElements>
    <a:clrScheme name="STORYBOARD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ORYBOAR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STORYBOARD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ORYBOARD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ORYBOARD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ORYBOARD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ORYBOARD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ORYBOARD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ORYBOARD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MEP Template</Template>
  <TotalTime>17921</TotalTime>
  <Words>972</Words>
  <Application>Microsoft Office PowerPoint</Application>
  <PresentationFormat>On-screen Show (4:3)</PresentationFormat>
  <Paragraphs>251</Paragraphs>
  <Slides>30</Slides>
  <Notes>10</Notes>
  <HiddenSlides>2</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Arial Black</vt:lpstr>
      <vt:lpstr>Times New Roman</vt:lpstr>
      <vt:lpstr>MEP Template</vt:lpstr>
      <vt:lpstr>Visio</vt:lpstr>
      <vt:lpstr>PowerPoint Presentation</vt:lpstr>
      <vt:lpstr>Need to keep the lights ON if utility power goes out</vt:lpstr>
      <vt:lpstr>How do we get power from genset to load?</vt:lpstr>
      <vt:lpstr>Automatic Transfer Switch (ATS)</vt:lpstr>
      <vt:lpstr>What the three dots in the box look like</vt:lpstr>
      <vt:lpstr>How to Specify an ATS</vt:lpstr>
      <vt:lpstr>Amp Rating</vt:lpstr>
      <vt:lpstr>Withstand Rating </vt:lpstr>
      <vt:lpstr>Frame Type - Bypass Isolation</vt:lpstr>
      <vt:lpstr>Frame Type - Service Entrance Rated  </vt:lpstr>
      <vt:lpstr>ATS – 3 Pole or 4 Pole (Ground Fault)</vt:lpstr>
      <vt:lpstr>3 - Pole</vt:lpstr>
      <vt:lpstr>3 - Pole</vt:lpstr>
      <vt:lpstr>3 - Pole</vt:lpstr>
      <vt:lpstr>4 - Pole</vt:lpstr>
      <vt:lpstr>Review</vt:lpstr>
      <vt:lpstr>How to Specify an ATS</vt:lpstr>
      <vt:lpstr>Transfer Type - Open</vt:lpstr>
      <vt:lpstr>Transfer Type - Closed</vt:lpstr>
      <vt:lpstr>Transfer Type – Programmed Transition</vt:lpstr>
      <vt:lpstr>How to Specify an ATS</vt:lpstr>
      <vt:lpstr>Interface to the system</vt:lpstr>
      <vt:lpstr>ATS Controller</vt:lpstr>
      <vt:lpstr>What if there is more than one ATS?</vt:lpstr>
      <vt:lpstr>ATS can load shed connected loads</vt:lpstr>
      <vt:lpstr>Pre / Post Transfer Signals</vt:lpstr>
      <vt:lpstr>How to Specify an ATS</vt:lpstr>
      <vt:lpstr>Typical installation</vt:lpstr>
      <vt:lpstr>Typical Installation</vt:lpstr>
      <vt:lpstr>PowerPoint Presentation</vt:lpstr>
    </vt:vector>
  </TitlesOfParts>
  <Company>Kohler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Pincus</dc:creator>
  <cp:lastModifiedBy>GROSS OSCAR</cp:lastModifiedBy>
  <cp:revision>608</cp:revision>
  <cp:lastPrinted>2003-04-15T18:44:15Z</cp:lastPrinted>
  <dcterms:created xsi:type="dcterms:W3CDTF">2009-11-18T03:31:13Z</dcterms:created>
  <dcterms:modified xsi:type="dcterms:W3CDTF">2016-05-16T02:30:41Z</dcterms:modified>
</cp:coreProperties>
</file>